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82D53A-1A0E-4992-BD62-EECD3574DB01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68C-A9F2-4775-9934-DC49D157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329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53A-1A0E-4992-BD62-EECD3574DB01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68C-A9F2-4775-9934-DC49D15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53A-1A0E-4992-BD62-EECD3574DB01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68C-A9F2-4775-9934-DC49D157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53A-1A0E-4992-BD62-EECD3574DB01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68C-A9F2-4775-9934-DC49D15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0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53A-1A0E-4992-BD62-EECD3574DB01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68C-A9F2-4775-9934-DC49D157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681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53A-1A0E-4992-BD62-EECD3574DB01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68C-A9F2-4775-9934-DC49D15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53A-1A0E-4992-BD62-EECD3574DB01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68C-A9F2-4775-9934-DC49D15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5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53A-1A0E-4992-BD62-EECD3574DB01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68C-A9F2-4775-9934-DC49D15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6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53A-1A0E-4992-BD62-EECD3574DB01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68C-A9F2-4775-9934-DC49D15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53A-1A0E-4992-BD62-EECD3574DB01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68C-A9F2-4775-9934-DC49D15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7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53A-1A0E-4992-BD62-EECD3574DB01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68C-A9F2-4775-9934-DC49D157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48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B82D53A-1A0E-4992-BD62-EECD3574DB01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161A68C-A9F2-4775-9934-DC49D157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6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1?ie=UTF8&amp;text=Robin+Alter+PhD++CPsych&amp;search-alias=books&amp;field-author=Robin+Alter+PhD++CPsych&amp;sort=relevancerank" TargetMode="External"/><Relationship Id="rId2" Type="http://schemas.openxmlformats.org/officeDocument/2006/relationships/hyperlink" Target="https://www.amazon.com/Dawn-Huebner/e/B001JP8H78/ref=dp_byline_cont_book_1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amazon.com/s/ref=dp_byline_sr_book_1?ie=UTF8&amp;text=Tamar+Chansky+Ph.D.&amp;search-alias=books&amp;field-author=Tamar+Chansky+Ph.D.&amp;sort=relevancerank" TargetMode="External"/><Relationship Id="rId4" Type="http://schemas.openxmlformats.org/officeDocument/2006/relationships/hyperlink" Target="https://www.amazon.com/s/ref=dp_byline_sr_book_1?ie=UTF8&amp;text=Ronald+Rapee+PhD&amp;search-alias=books&amp;field-author=Ronald+Rapee+PhD&amp;sort=relevancer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08902"/>
            <a:ext cx="7772400" cy="1132720"/>
          </a:xfrm>
        </p:spPr>
        <p:txBody>
          <a:bodyPr>
            <a:noAutofit/>
          </a:bodyPr>
          <a:lstStyle/>
          <a:p>
            <a:r>
              <a:rPr lang="en-US" sz="7200" dirty="0" smtClean="0"/>
              <a:t>Anxiety in Children</a:t>
            </a:r>
            <a:br>
              <a:rPr lang="en-US" sz="7200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749800"/>
            <a:ext cx="3200400" cy="1673377"/>
          </a:xfrm>
        </p:spPr>
        <p:txBody>
          <a:bodyPr/>
          <a:lstStyle/>
          <a:p>
            <a:r>
              <a:rPr lang="en-US" dirty="0"/>
              <a:t>Garrett Park Elementary</a:t>
            </a:r>
            <a:br>
              <a:rPr lang="en-US" dirty="0"/>
            </a:br>
            <a:r>
              <a:rPr lang="en-US" dirty="0"/>
              <a:t>Principal’s Coffee</a:t>
            </a:r>
            <a:br>
              <a:rPr lang="en-US" dirty="0"/>
            </a:br>
            <a:r>
              <a:rPr lang="en-US" dirty="0"/>
              <a:t>December 9, 2016</a:t>
            </a:r>
          </a:p>
        </p:txBody>
      </p:sp>
    </p:spTree>
    <p:extLst>
      <p:ext uri="{BB962C8B-B14F-4D97-AF65-F5344CB8AC3E}">
        <p14:creationId xmlns:p14="http://schemas.microsoft.com/office/powerpoint/2010/main" val="25490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Books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5648">
            <a:off x="6264727" y="939110"/>
            <a:ext cx="2291443" cy="2291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9822">
            <a:off x="837666" y="2001548"/>
            <a:ext cx="1947470" cy="2416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4540">
            <a:off x="5254557" y="3750707"/>
            <a:ext cx="2525777" cy="1957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775" y="422906"/>
            <a:ext cx="146685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940" y="4577084"/>
            <a:ext cx="1564689" cy="194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3612" y="2919142"/>
            <a:ext cx="2013100" cy="201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1486" y="2034360"/>
            <a:ext cx="1524000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0242" y="4993784"/>
            <a:ext cx="1219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4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Anxiety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24128" y="2084831"/>
            <a:ext cx="9720072" cy="4511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General Anxiety Disorder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Panic Disorder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Separation Anxiety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Social anxiety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Selective mutism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Specific phobias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Obsessive Compulsive disorder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Post Traumatic stress disorder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D’s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1074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Disproportion: </a:t>
            </a:r>
            <a:r>
              <a:rPr lang="en-US" sz="3600" dirty="0" smtClean="0"/>
              <a:t>excessive, unreasonable, and well out of proportion to the situation of the trigger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Disruption: </a:t>
            </a:r>
            <a:r>
              <a:rPr lang="en-US" sz="3600" dirty="0" smtClean="0"/>
              <a:t>affects the ability of the child to function normally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Distress: </a:t>
            </a:r>
            <a:r>
              <a:rPr lang="en-US" sz="3600" dirty="0" smtClean="0"/>
              <a:t>the child has become distraught or unhappy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Duration: </a:t>
            </a:r>
            <a:r>
              <a:rPr lang="en-US" sz="3600" dirty="0" smtClean="0"/>
              <a:t>a significant level of anxiety consistent for an extended amount of time (&gt;1 month)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Supports at Garrett 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2"/>
                </a:solidFill>
              </a:rPr>
              <a:t>Individual Responsive Counseling 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Mrs. Catucci (K, 2</a:t>
            </a:r>
            <a:r>
              <a:rPr lang="en-US" sz="3200" baseline="30000" dirty="0" smtClean="0">
                <a:solidFill>
                  <a:schemeClr val="accent2"/>
                </a:solidFill>
              </a:rPr>
              <a:t>nd</a:t>
            </a:r>
            <a:r>
              <a:rPr lang="en-US" sz="3200" dirty="0" smtClean="0">
                <a:solidFill>
                  <a:schemeClr val="accent2"/>
                </a:solidFill>
              </a:rPr>
              <a:t>, 4</a:t>
            </a:r>
            <a:r>
              <a:rPr lang="en-US" sz="3200" baseline="30000" dirty="0" smtClean="0">
                <a:solidFill>
                  <a:schemeClr val="accent2"/>
                </a:solidFill>
              </a:rPr>
              <a:t>th</a:t>
            </a:r>
            <a:r>
              <a:rPr lang="en-US" sz="3200" dirty="0" smtClean="0">
                <a:solidFill>
                  <a:schemeClr val="accent2"/>
                </a:solidFill>
              </a:rPr>
              <a:t>, 5</a:t>
            </a:r>
            <a:r>
              <a:rPr lang="en-US" sz="3200" baseline="30000" dirty="0" smtClean="0">
                <a:solidFill>
                  <a:schemeClr val="accent2"/>
                </a:solidFill>
              </a:rPr>
              <a:t>th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  <a:endParaRPr lang="en-US" sz="3200" dirty="0" smtClean="0">
              <a:solidFill>
                <a:schemeClr val="accent2"/>
              </a:solidFill>
            </a:endParaRP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Mrs. Kemp (1</a:t>
            </a:r>
            <a:r>
              <a:rPr lang="en-US" sz="3200" baseline="30000" dirty="0" smtClean="0">
                <a:solidFill>
                  <a:schemeClr val="accent2"/>
                </a:solidFill>
              </a:rPr>
              <a:t>st</a:t>
            </a:r>
            <a:r>
              <a:rPr lang="en-US" sz="3200" dirty="0" smtClean="0">
                <a:solidFill>
                  <a:schemeClr val="accent2"/>
                </a:solidFill>
              </a:rPr>
              <a:t> &amp; 3</a:t>
            </a:r>
            <a:r>
              <a:rPr lang="en-US" sz="3200" baseline="30000" dirty="0" smtClean="0">
                <a:solidFill>
                  <a:schemeClr val="accent2"/>
                </a:solidFill>
              </a:rPr>
              <a:t>rd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  <a:endParaRPr lang="en-US" sz="3200" dirty="0" smtClean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2"/>
                </a:solidFill>
              </a:rPr>
              <a:t>Small Group Counseling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2"/>
                </a:solidFill>
              </a:rPr>
              <a:t>Lunches Bunches</a:t>
            </a:r>
            <a:endParaRPr lang="en-US" sz="400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2"/>
                </a:solidFill>
              </a:rPr>
              <a:t>Classroom Lessons </a:t>
            </a:r>
          </a:p>
        </p:txBody>
      </p:sp>
    </p:spTree>
    <p:extLst>
      <p:ext uri="{BB962C8B-B14F-4D97-AF65-F5344CB8AC3E}">
        <p14:creationId xmlns:p14="http://schemas.microsoft.com/office/powerpoint/2010/main" val="29262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96" y="258322"/>
            <a:ext cx="5249008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814" y="5139752"/>
            <a:ext cx="7772400" cy="1463040"/>
          </a:xfrm>
        </p:spPr>
        <p:txBody>
          <a:bodyPr/>
          <a:lstStyle/>
          <a:p>
            <a:r>
              <a:rPr lang="en-US" dirty="0" smtClean="0"/>
              <a:t>DEEP BREATHING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7" y="508511"/>
            <a:ext cx="5010849" cy="567769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50" y="508511"/>
            <a:ext cx="4568350" cy="46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2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215" y="5156080"/>
            <a:ext cx="7772400" cy="1463040"/>
          </a:xfrm>
        </p:spPr>
        <p:txBody>
          <a:bodyPr/>
          <a:lstStyle/>
          <a:p>
            <a:r>
              <a:rPr lang="en-US" dirty="0" smtClean="0"/>
              <a:t>POSITIVE SELF TALK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95" y="594004"/>
            <a:ext cx="4335962" cy="545688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86" y="221290"/>
            <a:ext cx="3820058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7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215" y="5156080"/>
            <a:ext cx="7772400" cy="1463040"/>
          </a:xfrm>
        </p:spPr>
        <p:txBody>
          <a:bodyPr/>
          <a:lstStyle/>
          <a:p>
            <a:r>
              <a:rPr lang="en-US" dirty="0" smtClean="0"/>
              <a:t>STUDENT RESOURCES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76" y="364209"/>
            <a:ext cx="3682303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4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RESOURCES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6429" y="1943100"/>
            <a:ext cx="106625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to Do When You Worry Too Much: A Kid's Guide to Overcoming Anxiety (What to Do Guides for Kids) </a:t>
            </a:r>
            <a:r>
              <a:rPr lang="en-US" dirty="0" smtClean="0"/>
              <a:t>by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Dawn </a:t>
            </a:r>
            <a:r>
              <a:rPr lang="en-US" dirty="0" smtClean="0">
                <a:hlinkClick r:id="rId2"/>
              </a:rPr>
              <a:t>Huebner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The Anxiety Workbook for Kids: Take Charge of Fears and Worries Using the Gift of Imagination </a:t>
            </a:r>
            <a:r>
              <a:rPr lang="en-US" dirty="0" smtClean="0"/>
              <a:t>by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Robin Alter PhD </a:t>
            </a:r>
            <a:r>
              <a:rPr lang="en-US" dirty="0" err="1">
                <a:hlinkClick r:id="rId3"/>
              </a:rPr>
              <a:t>CPsych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Helping Your Anxious Child: A Step-by-Step Guide for </a:t>
            </a:r>
            <a:r>
              <a:rPr lang="en-US" b="1" dirty="0" smtClean="0"/>
              <a:t>Parents </a:t>
            </a:r>
            <a:r>
              <a:rPr lang="en-US" dirty="0" smtClean="0"/>
              <a:t>by</a:t>
            </a:r>
            <a:r>
              <a:rPr lang="en-US" dirty="0"/>
              <a:t> </a:t>
            </a:r>
            <a:r>
              <a:rPr lang="en-US" dirty="0">
                <a:hlinkClick r:id="rId4"/>
              </a:rPr>
              <a:t>Ronald </a:t>
            </a:r>
            <a:r>
              <a:rPr lang="en-US" dirty="0" err="1">
                <a:hlinkClick r:id="rId4"/>
              </a:rPr>
              <a:t>Rapee</a:t>
            </a:r>
            <a:r>
              <a:rPr lang="en-US" dirty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PhD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Freeing Your Child from Anxiety: Powerful, Practical Solutions to Overcome Your Child's Fears, Worries, and Phobias </a:t>
            </a:r>
            <a:r>
              <a:rPr lang="en-US" dirty="0" smtClean="0"/>
              <a:t>by</a:t>
            </a:r>
            <a:r>
              <a:rPr lang="en-US" dirty="0"/>
              <a:t> </a:t>
            </a:r>
            <a:r>
              <a:rPr lang="en-US" dirty="0">
                <a:hlinkClick r:id="rId5"/>
              </a:rPr>
              <a:t>Tamar </a:t>
            </a:r>
            <a:r>
              <a:rPr lang="en-US" dirty="0" err="1">
                <a:hlinkClick r:id="rId5"/>
              </a:rPr>
              <a:t>Chansky</a:t>
            </a:r>
            <a:r>
              <a:rPr lang="en-US" dirty="0">
                <a:hlinkClick r:id="rId5"/>
              </a:rPr>
              <a:t> Ph.D.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04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</TotalTime>
  <Words>155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Tw Cen MT</vt:lpstr>
      <vt:lpstr>Tw Cen MT Condensed</vt:lpstr>
      <vt:lpstr>Wingdings 3</vt:lpstr>
      <vt:lpstr>Integral</vt:lpstr>
      <vt:lpstr>Anxiety in Children </vt:lpstr>
      <vt:lpstr>Types of Anxiety</vt:lpstr>
      <vt:lpstr>The Four D’s</vt:lpstr>
      <vt:lpstr>Supports at Garrett Park</vt:lpstr>
      <vt:lpstr>PowerPoint Presentation</vt:lpstr>
      <vt:lpstr>DEEP BREATHING</vt:lpstr>
      <vt:lpstr>POSITIVE SELF TALK</vt:lpstr>
      <vt:lpstr>STUDENT RESOURCES</vt:lpstr>
      <vt:lpstr>PARENT RESOURCES</vt:lpstr>
      <vt:lpstr>Children’s Books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 in Children</dc:title>
  <dc:creator>Kemp, Loren D</dc:creator>
  <cp:lastModifiedBy>Catucci, Sarah S</cp:lastModifiedBy>
  <cp:revision>9</cp:revision>
  <dcterms:created xsi:type="dcterms:W3CDTF">2016-12-06T18:37:58Z</dcterms:created>
  <dcterms:modified xsi:type="dcterms:W3CDTF">2016-12-09T14:16:18Z</dcterms:modified>
</cp:coreProperties>
</file>