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6"/>
  </p:notesMasterIdLst>
  <p:sldIdLst>
    <p:sldId id="303"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57" d="100"/>
          <a:sy n="57" d="100"/>
        </p:scale>
        <p:origin x="7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04F1A-9069-468E-A9DC-CB70FD2CC2F9}" type="datetimeFigureOut">
              <a:rPr lang="en-US" smtClean="0"/>
              <a:t>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3F79AE-63CF-4CC6-AA7E-A4C77BA604CA}" type="slidenum">
              <a:rPr lang="en-US" smtClean="0"/>
              <a:t>‹#›</a:t>
            </a:fld>
            <a:endParaRPr lang="en-US"/>
          </a:p>
        </p:txBody>
      </p:sp>
    </p:spTree>
    <p:extLst>
      <p:ext uri="{BB962C8B-B14F-4D97-AF65-F5344CB8AC3E}">
        <p14:creationId xmlns:p14="http://schemas.microsoft.com/office/powerpoint/2010/main" val="2702172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E50F3D56-A423-4869-957D-31A893F41D3C}" type="slidenum">
              <a:rPr lang="en-US" sz="1200">
                <a:solidFill>
                  <a:prstClr val="black"/>
                </a:solidFill>
              </a:rPr>
              <a:pPr eaLnBrk="1" hangingPunct="1"/>
              <a:t>1</a:t>
            </a:fld>
            <a:endParaRPr lang="en-US" sz="1200">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Since we began to implement PBIS in Maryland in 1999, we have been working with Dr. George Sugai, then at the Univ. of Oregon, but just recently relocated to Connecticut.  </a:t>
            </a:r>
          </a:p>
          <a:p>
            <a:pPr eaLnBrk="1" hangingPunct="1"/>
            <a:endParaRPr lang="en-US" smtClean="0">
              <a:latin typeface="Arial" pitchFamily="34" charset="0"/>
            </a:endParaRPr>
          </a:p>
          <a:p>
            <a:pPr eaLnBrk="1" hangingPunct="1"/>
            <a:r>
              <a:rPr lang="en-US" smtClean="0">
                <a:latin typeface="Arial" pitchFamily="34" charset="0"/>
              </a:rPr>
              <a:t>I am ________, co coordinator for PBIS in Maryland. </a:t>
            </a:r>
          </a:p>
          <a:p>
            <a:pPr eaLnBrk="1" hangingPunct="1"/>
            <a:endParaRPr lang="en-US" smtClean="0">
              <a:latin typeface="Arial" pitchFamily="34" charset="0"/>
            </a:endParaRPr>
          </a:p>
          <a:p>
            <a:pPr eaLnBrk="1" hangingPunct="1"/>
            <a:r>
              <a:rPr lang="en-US" smtClean="0">
                <a:latin typeface="Arial" pitchFamily="34" charset="0"/>
              </a:rPr>
              <a:t>I will be presenting an overview of PBIS – some big ideas and themes - this type of presentation has the potential to last more than 2 hours, we plan to be done in __  minutes and allow time for Q&amp;A.  </a:t>
            </a:r>
          </a:p>
          <a:p>
            <a:pPr eaLnBrk="1" hangingPunct="1"/>
            <a:r>
              <a:rPr lang="en-US" smtClean="0">
                <a:latin typeface="Arial" pitchFamily="34" charset="0"/>
              </a:rPr>
              <a:t>It will work best if you ask questions as we proceed, if we will be covering the topic later, we will let you know. </a:t>
            </a:r>
          </a:p>
          <a:p>
            <a:pPr eaLnBrk="1" hangingPunct="1"/>
            <a:endParaRPr lang="en-US" smtClean="0">
              <a:latin typeface="Arial" pitchFamily="34" charset="0"/>
            </a:endParaRPr>
          </a:p>
          <a:p>
            <a:pPr eaLnBrk="1" hangingPunct="1"/>
            <a:r>
              <a:rPr lang="en-US" smtClean="0">
                <a:latin typeface="Arial" pitchFamily="34" charset="0"/>
              </a:rPr>
              <a:t>And, if in fact we get bogged down in a one on one conversation, not material to the rest of the audience, please allow me to defer further conversation onto the end of the presentation -   I can remain for _______</a:t>
            </a:r>
          </a:p>
        </p:txBody>
      </p:sp>
    </p:spTree>
    <p:extLst>
      <p:ext uri="{BB962C8B-B14F-4D97-AF65-F5344CB8AC3E}">
        <p14:creationId xmlns:p14="http://schemas.microsoft.com/office/powerpoint/2010/main" val="3546175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latin typeface="Arial" pitchFamily="34" charset="0"/>
              </a:rPr>
              <a:t>Handout in folder.  The Focus Strategy and Notice Your Neighbor are from the Community Building  Series of the KU.  They can be purchased from Edge Enterprises.  We will review these strategies today.  </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8B6445F8-54F3-46BC-A701-8E09B71C1B29}" type="slidenum">
              <a:rPr lang="en-US" sz="1200">
                <a:solidFill>
                  <a:srgbClr val="000000"/>
                </a:solidFill>
                <a:latin typeface="Calibri" pitchFamily="34" charset="0"/>
              </a:rPr>
              <a:pPr eaLnBrk="1" hangingPunct="1"/>
              <a:t>20</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423877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9DDDC53C-627D-48B1-9E70-E00E4A81093C}" type="slidenum">
              <a:rPr lang="en-US" sz="1200">
                <a:solidFill>
                  <a:schemeClr val="tx1"/>
                </a:solidFill>
                <a:ea typeface="MS PGothic" pitchFamily="34" charset="-128"/>
              </a:rPr>
              <a:pPr eaLnBrk="1" hangingPunct="1"/>
              <a:t>21</a:t>
            </a:fld>
            <a:endParaRPr lang="en-US" sz="1200">
              <a:solidFill>
                <a:schemeClr val="tx1"/>
              </a:solidFill>
              <a:ea typeface="MS PGothic" pitchFamily="34" charset="-128"/>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Can’t just put the expectations and rules on the wall and walk away.. </a:t>
            </a:r>
          </a:p>
          <a:p>
            <a:pPr eaLnBrk="1" hangingPunct="1"/>
            <a:r>
              <a:rPr lang="en-US" smtClean="0">
                <a:latin typeface="Arial" pitchFamily="34" charset="0"/>
              </a:rPr>
              <a:t>If you emphasize “it” the students will see it’s importance</a:t>
            </a:r>
          </a:p>
          <a:p>
            <a:pPr eaLnBrk="1" hangingPunct="1"/>
            <a:r>
              <a:rPr lang="en-US" smtClean="0">
                <a:latin typeface="Arial" pitchFamily="34" charset="0"/>
              </a:rPr>
              <a:t>If you model “it” the students will learn how to do “it”.</a:t>
            </a:r>
          </a:p>
          <a:p>
            <a:pPr eaLnBrk="1" hangingPunct="1"/>
            <a:r>
              <a:rPr lang="en-US" smtClean="0">
                <a:latin typeface="Arial" pitchFamily="34" charset="0"/>
              </a:rPr>
              <a:t>Consistently provide students with feedback, emphasizing students who are doing “it”.</a:t>
            </a:r>
          </a:p>
          <a:p>
            <a:pPr eaLnBrk="1" hangingPunct="1"/>
            <a:endParaRPr lang="en-US" smtClean="0">
              <a:latin typeface="Arial" pitchFamily="34" charset="0"/>
            </a:endParaRPr>
          </a:p>
          <a:p>
            <a:pPr eaLnBrk="1" hangingPunct="1"/>
            <a:endParaRPr lang="en-US" b="1" i="1" smtClean="0">
              <a:latin typeface="Arial" pitchFamily="34" charset="0"/>
            </a:endParaRPr>
          </a:p>
          <a:p>
            <a:pPr eaLnBrk="1" hangingPunct="1"/>
            <a:endParaRPr lang="en-US" smtClean="0">
              <a:latin typeface="Arial" pitchFamily="34" charset="0"/>
            </a:endParaRPr>
          </a:p>
        </p:txBody>
      </p:sp>
    </p:spTree>
    <p:extLst>
      <p:ext uri="{BB962C8B-B14F-4D97-AF65-F5344CB8AC3E}">
        <p14:creationId xmlns:p14="http://schemas.microsoft.com/office/powerpoint/2010/main" val="266054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2813" fontAlgn="base">
              <a:spcBef>
                <a:spcPct val="0"/>
              </a:spcBef>
              <a:spcAft>
                <a:spcPct val="0"/>
              </a:spcAft>
              <a:defRPr/>
            </a:pPr>
            <a:fld id="{D40090EB-3B4B-449F-BA57-23B8D67831C5}" type="slidenum">
              <a:rPr lang="en-US" smtClean="0">
                <a:solidFill>
                  <a:srgbClr val="000000"/>
                </a:solidFill>
                <a:latin typeface="Arial" pitchFamily="34" charset="0"/>
                <a:ea typeface="MS PGothic" pitchFamily="34" charset="-128"/>
              </a:rPr>
              <a:pPr defTabSz="912813" fontAlgn="base">
                <a:spcBef>
                  <a:spcPct val="0"/>
                </a:spcBef>
                <a:spcAft>
                  <a:spcPct val="0"/>
                </a:spcAft>
                <a:defRPr/>
              </a:pPr>
              <a:t>22</a:t>
            </a:fld>
            <a:endParaRPr lang="en-US" dirty="0" smtClean="0">
              <a:solidFill>
                <a:srgbClr val="000000"/>
              </a:solidFill>
              <a:latin typeface="Arial" pitchFamily="34" charset="0"/>
              <a:ea typeface="MS PGothic" pitchFamily="34" charset="-128"/>
            </a:endParaRPr>
          </a:p>
        </p:txBody>
      </p:sp>
      <p:sp>
        <p:nvSpPr>
          <p:cNvPr id="287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defTabSz="914355" eaLnBrk="1" fontAlgn="auto" hangingPunct="1">
              <a:spcBef>
                <a:spcPts val="0"/>
              </a:spcBef>
              <a:spcAft>
                <a:spcPts val="0"/>
              </a:spcAft>
              <a:defRPr/>
            </a:pPr>
            <a:r>
              <a:rPr lang="en-US" i="1" dirty="0" smtClean="0">
                <a:latin typeface="Arial" pitchFamily="34" charset="0"/>
              </a:rPr>
              <a:t>We can’t assume: </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that students know the expectations/rules and appropriate ways to behave</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That students will learn appropriate behaviors quickly and effectively without consistent practice and modeling</a:t>
            </a:r>
          </a:p>
          <a:p>
            <a:pPr defTabSz="914355" eaLnBrk="1" fontAlgn="auto" hangingPunct="1">
              <a:spcBef>
                <a:spcPts val="0"/>
              </a:spcBef>
              <a:spcAft>
                <a:spcPts val="0"/>
              </a:spcAft>
              <a:defRPr/>
            </a:pPr>
            <a:r>
              <a:rPr lang="en-US" i="1" dirty="0" smtClean="0">
                <a:latin typeface="Arial" pitchFamily="34" charset="0"/>
              </a:rPr>
              <a:t>We must assume:</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Students will require different curricula, instructional modalities supports, etc., to learn appropriate behavior</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We need to teach expectations/rules and appropriate behaviors as effectively as we teach academic skills</a:t>
            </a:r>
          </a:p>
          <a:p>
            <a:pPr defTabSz="914355" eaLnBrk="1" fontAlgn="auto" hangingPunct="1">
              <a:spcBef>
                <a:spcPts val="0"/>
              </a:spcBef>
              <a:spcAft>
                <a:spcPts val="0"/>
              </a:spcAft>
              <a:defRPr/>
            </a:pPr>
            <a:endParaRPr lang="en-US" dirty="0" smtClean="0">
              <a:latin typeface="Arial" pitchFamily="34" charset="0"/>
            </a:endParaRPr>
          </a:p>
        </p:txBody>
      </p:sp>
    </p:spTree>
    <p:extLst>
      <p:ext uri="{BB962C8B-B14F-4D97-AF65-F5344CB8AC3E}">
        <p14:creationId xmlns:p14="http://schemas.microsoft.com/office/powerpoint/2010/main" val="2784764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Shape 2115"/>
          <p:cNvSpPr>
            <a:spLocks noGrp="1" noRot="1" noChangeAspect="1"/>
          </p:cNvSpPr>
          <p:nvPr>
            <p:ph type="sldImg"/>
          </p:nvPr>
        </p:nvSpPr>
        <p:spPr>
          <a:prstGeom prst="rect">
            <a:avLst/>
          </a:prstGeom>
        </p:spPr>
        <p:txBody>
          <a:bodyPr/>
          <a:lstStyle/>
          <a:p>
            <a:pPr lvl="0"/>
            <a:endParaRPr/>
          </a:p>
        </p:txBody>
      </p:sp>
      <p:sp>
        <p:nvSpPr>
          <p:cNvPr id="2116" name="Shape 2116"/>
          <p:cNvSpPr>
            <a:spLocks noGrp="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The PAX Game and its various tools affect the brain dramatically. You can read more about that in the manual’s preface.</a:t>
            </a: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(Coaching note: If you have some experience implementing the Game, you can chime in your own experience here of the effects you see on cognitive and behavioral skills).</a:t>
            </a:r>
          </a:p>
        </p:txBody>
      </p:sp>
    </p:spTree>
    <p:extLst>
      <p:ext uri="{BB962C8B-B14F-4D97-AF65-F5344CB8AC3E}">
        <p14:creationId xmlns:p14="http://schemas.microsoft.com/office/powerpoint/2010/main" val="138731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4E821-DDBC-43F5-A7DB-3E3959A9CA8A}"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37597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28</a:t>
            </a:fld>
            <a:endParaRPr lang="en-US"/>
          </a:p>
        </p:txBody>
      </p:sp>
    </p:spTree>
    <p:extLst>
      <p:ext uri="{BB962C8B-B14F-4D97-AF65-F5344CB8AC3E}">
        <p14:creationId xmlns:p14="http://schemas.microsoft.com/office/powerpoint/2010/main" val="123620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29</a:t>
            </a:fld>
            <a:endParaRPr lang="en-US"/>
          </a:p>
        </p:txBody>
      </p:sp>
    </p:spTree>
    <p:extLst>
      <p:ext uri="{BB962C8B-B14F-4D97-AF65-F5344CB8AC3E}">
        <p14:creationId xmlns:p14="http://schemas.microsoft.com/office/powerpoint/2010/main" val="876738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30</a:t>
            </a:fld>
            <a:endParaRPr lang="en-US"/>
          </a:p>
        </p:txBody>
      </p:sp>
    </p:spTree>
    <p:extLst>
      <p:ext uri="{BB962C8B-B14F-4D97-AF65-F5344CB8AC3E}">
        <p14:creationId xmlns:p14="http://schemas.microsoft.com/office/powerpoint/2010/main" val="40777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D60BA463-DEB0-4169-A1FA-AAE1A9D459D8}" type="slidenum">
              <a:rPr lang="en-US" sz="1200">
                <a:solidFill>
                  <a:srgbClr val="000000"/>
                </a:solidFill>
              </a:rPr>
              <a:pPr eaLnBrk="1" hangingPunct="1"/>
              <a:t>31</a:t>
            </a:fld>
            <a:endParaRPr lang="en-US" sz="1200">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86861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33</a:t>
            </a:fld>
            <a:endParaRPr lang="en-US"/>
          </a:p>
        </p:txBody>
      </p:sp>
    </p:spTree>
    <p:extLst>
      <p:ext uri="{BB962C8B-B14F-4D97-AF65-F5344CB8AC3E}">
        <p14:creationId xmlns:p14="http://schemas.microsoft.com/office/powerpoint/2010/main" val="57941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5</a:t>
            </a:fld>
            <a:endParaRPr lang="en-US"/>
          </a:p>
        </p:txBody>
      </p:sp>
    </p:spTree>
    <p:extLst>
      <p:ext uri="{BB962C8B-B14F-4D97-AF65-F5344CB8AC3E}">
        <p14:creationId xmlns:p14="http://schemas.microsoft.com/office/powerpoint/2010/main" val="1938503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34</a:t>
            </a:fld>
            <a:endParaRPr lang="en-US"/>
          </a:p>
        </p:txBody>
      </p:sp>
    </p:spTree>
    <p:extLst>
      <p:ext uri="{BB962C8B-B14F-4D97-AF65-F5344CB8AC3E}">
        <p14:creationId xmlns:p14="http://schemas.microsoft.com/office/powerpoint/2010/main" val="1986225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35</a:t>
            </a:fld>
            <a:endParaRPr lang="en-US"/>
          </a:p>
        </p:txBody>
      </p:sp>
    </p:spTree>
    <p:extLst>
      <p:ext uri="{BB962C8B-B14F-4D97-AF65-F5344CB8AC3E}">
        <p14:creationId xmlns:p14="http://schemas.microsoft.com/office/powerpoint/2010/main" val="237105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36</a:t>
            </a:fld>
            <a:endParaRPr lang="en-US"/>
          </a:p>
        </p:txBody>
      </p:sp>
    </p:spTree>
    <p:extLst>
      <p:ext uri="{BB962C8B-B14F-4D97-AF65-F5344CB8AC3E}">
        <p14:creationId xmlns:p14="http://schemas.microsoft.com/office/powerpoint/2010/main" val="3021527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37</a:t>
            </a:fld>
            <a:endParaRPr lang="en-US"/>
          </a:p>
        </p:txBody>
      </p:sp>
    </p:spTree>
    <p:extLst>
      <p:ext uri="{BB962C8B-B14F-4D97-AF65-F5344CB8AC3E}">
        <p14:creationId xmlns:p14="http://schemas.microsoft.com/office/powerpoint/2010/main" val="211454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7CC244-8306-4626-9DB9-34152FE46479}" type="slidenum">
              <a:rPr lang="en-US" smtClean="0"/>
              <a:pPr/>
              <a:t>38</a:t>
            </a:fld>
            <a:endParaRPr lang="en-US"/>
          </a:p>
        </p:txBody>
      </p:sp>
    </p:spTree>
    <p:extLst>
      <p:ext uri="{BB962C8B-B14F-4D97-AF65-F5344CB8AC3E}">
        <p14:creationId xmlns:p14="http://schemas.microsoft.com/office/powerpoint/2010/main" val="8428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580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54">
              <a:defRPr sz="2300" b="1">
                <a:solidFill>
                  <a:schemeClr val="tx1"/>
                </a:solidFill>
                <a:latin typeface="Arial" pitchFamily="34" charset="0"/>
                <a:ea typeface="MS PGothic" pitchFamily="34" charset="-128"/>
              </a:defRPr>
            </a:lvl1pPr>
            <a:lvl2pPr marL="36748255" indent="-36305320" defTabSz="913554">
              <a:defRPr sz="2300" b="1">
                <a:solidFill>
                  <a:schemeClr val="tx1"/>
                </a:solidFill>
                <a:latin typeface="Arial" pitchFamily="34" charset="0"/>
                <a:ea typeface="MS PGothic" pitchFamily="34" charset="-128"/>
              </a:defRPr>
            </a:lvl2pPr>
            <a:lvl3pPr>
              <a:defRPr sz="2300" b="1">
                <a:solidFill>
                  <a:schemeClr val="tx1"/>
                </a:solidFill>
                <a:latin typeface="Arial" pitchFamily="34" charset="0"/>
                <a:ea typeface="MS PGothic" pitchFamily="34" charset="-128"/>
              </a:defRPr>
            </a:lvl3pPr>
            <a:lvl4pPr>
              <a:defRPr sz="2300" b="1">
                <a:solidFill>
                  <a:schemeClr val="tx1"/>
                </a:solidFill>
                <a:latin typeface="Arial" pitchFamily="34" charset="0"/>
                <a:ea typeface="MS PGothic" pitchFamily="34" charset="-128"/>
              </a:defRPr>
            </a:lvl4pPr>
            <a:lvl5pPr>
              <a:defRPr sz="2300" b="1">
                <a:solidFill>
                  <a:schemeClr val="tx1"/>
                </a:solidFill>
                <a:latin typeface="Arial" pitchFamily="34" charset="0"/>
                <a:ea typeface="MS PGothic" pitchFamily="34" charset="-128"/>
              </a:defRPr>
            </a:lvl5pPr>
            <a:lvl6pPr marL="442935" eaLnBrk="0" fontAlgn="base" hangingPunct="0">
              <a:spcBef>
                <a:spcPct val="0"/>
              </a:spcBef>
              <a:spcAft>
                <a:spcPct val="0"/>
              </a:spcAft>
              <a:defRPr sz="2300" b="1">
                <a:solidFill>
                  <a:schemeClr val="tx1"/>
                </a:solidFill>
                <a:latin typeface="Arial" pitchFamily="34" charset="0"/>
                <a:ea typeface="MS PGothic" pitchFamily="34" charset="-128"/>
              </a:defRPr>
            </a:lvl6pPr>
            <a:lvl7pPr marL="885871" eaLnBrk="0" fontAlgn="base" hangingPunct="0">
              <a:spcBef>
                <a:spcPct val="0"/>
              </a:spcBef>
              <a:spcAft>
                <a:spcPct val="0"/>
              </a:spcAft>
              <a:defRPr sz="2300" b="1">
                <a:solidFill>
                  <a:schemeClr val="tx1"/>
                </a:solidFill>
                <a:latin typeface="Arial" pitchFamily="34" charset="0"/>
                <a:ea typeface="MS PGothic" pitchFamily="34" charset="-128"/>
              </a:defRPr>
            </a:lvl7pPr>
            <a:lvl8pPr marL="1328806" eaLnBrk="0" fontAlgn="base" hangingPunct="0">
              <a:spcBef>
                <a:spcPct val="0"/>
              </a:spcBef>
              <a:spcAft>
                <a:spcPct val="0"/>
              </a:spcAft>
              <a:defRPr sz="2300" b="1">
                <a:solidFill>
                  <a:schemeClr val="tx1"/>
                </a:solidFill>
                <a:latin typeface="Arial" pitchFamily="34" charset="0"/>
                <a:ea typeface="MS PGothic" pitchFamily="34" charset="-128"/>
              </a:defRPr>
            </a:lvl8pPr>
            <a:lvl9pPr marL="1771741" eaLnBrk="0" fontAlgn="base" hangingPunct="0">
              <a:spcBef>
                <a:spcPct val="0"/>
              </a:spcBef>
              <a:spcAft>
                <a:spcPct val="0"/>
              </a:spcAft>
              <a:defRPr sz="2300" b="1">
                <a:solidFill>
                  <a:schemeClr val="tx1"/>
                </a:solidFill>
                <a:latin typeface="Arial" pitchFamily="34" charset="0"/>
                <a:ea typeface="MS PGothic" pitchFamily="34" charset="-128"/>
              </a:defRPr>
            </a:lvl9pPr>
          </a:lstStyle>
          <a:p>
            <a:r>
              <a:rPr lang="en-US" sz="1200" b="0"/>
              <a:t>Introduction</a:t>
            </a:r>
          </a:p>
        </p:txBody>
      </p:sp>
    </p:spTree>
    <p:extLst>
      <p:ext uri="{BB962C8B-B14F-4D97-AF65-F5344CB8AC3E}">
        <p14:creationId xmlns:p14="http://schemas.microsoft.com/office/powerpoint/2010/main" val="1403529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4E821-DDBC-43F5-A7DB-3E3959A9CA8A}" type="slidenum">
              <a:rPr lang="en-US" smtClean="0"/>
              <a:t>41</a:t>
            </a:fld>
            <a:endParaRPr lang="en-US"/>
          </a:p>
        </p:txBody>
      </p:sp>
    </p:spTree>
    <p:extLst>
      <p:ext uri="{BB962C8B-B14F-4D97-AF65-F5344CB8AC3E}">
        <p14:creationId xmlns:p14="http://schemas.microsoft.com/office/powerpoint/2010/main" val="220608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allow 5 minutes at the end of </a:t>
            </a:r>
            <a:r>
              <a:rPr lang="en-US" baseline="0" dirty="0" smtClean="0"/>
              <a:t>the 2:00-3:00 session for participants to complete the online evaluation form.</a:t>
            </a:r>
          </a:p>
          <a:p>
            <a:endParaRPr lang="en-US" baseline="0" dirty="0" smtClean="0"/>
          </a:p>
          <a:p>
            <a:r>
              <a:rPr lang="en-US" baseline="0" dirty="0" smtClean="0"/>
              <a:t>Please highlight the following:</a:t>
            </a:r>
          </a:p>
          <a:p>
            <a:pPr marL="228600" indent="-228600">
              <a:buAutoNum type="arabicPeriod"/>
            </a:pPr>
            <a:r>
              <a:rPr lang="en-US" baseline="0" dirty="0" smtClean="0"/>
              <a:t>Participants should provide an evaluation for EACH session attended.  Skip the questions for the one afternoon session not attended.</a:t>
            </a:r>
          </a:p>
          <a:p>
            <a:pPr marL="228600" indent="-228600">
              <a:buAutoNum type="arabicPeriod"/>
            </a:pPr>
            <a:r>
              <a:rPr lang="en-US" baseline="0" dirty="0" smtClean="0"/>
              <a:t>Please be sure to complete the last 4 items – the SMT uses this feedback to inform future events</a:t>
            </a:r>
          </a:p>
          <a:p>
            <a:pPr marL="228600" indent="-228600">
              <a:buAutoNum type="arabicPeriod"/>
            </a:pPr>
            <a:r>
              <a:rPr lang="en-US" baseline="0" dirty="0" smtClean="0"/>
              <a:t>This link will be emailed out to each participant.  So, for those without internet access today, they can complete the evaluation when they return to school tomorrow.  </a:t>
            </a:r>
          </a:p>
          <a:p>
            <a:pPr marL="228600" indent="-228600">
              <a:buAutoNum type="arabicPeriod"/>
            </a:pPr>
            <a:r>
              <a:rPr lang="en-US" baseline="0" dirty="0" smtClean="0"/>
              <a:t>For those who are completing the evaluation today, please complete this only once – disregard the email you will be receiving from Jerry Bloom.</a:t>
            </a:r>
          </a:p>
          <a:p>
            <a:endParaRPr lang="en-US" dirty="0"/>
          </a:p>
        </p:txBody>
      </p:sp>
      <p:sp>
        <p:nvSpPr>
          <p:cNvPr id="4" name="Slide Number Placeholder 3"/>
          <p:cNvSpPr>
            <a:spLocks noGrp="1"/>
          </p:cNvSpPr>
          <p:nvPr>
            <p:ph type="sldNum" sz="quarter" idx="10"/>
          </p:nvPr>
        </p:nvSpPr>
        <p:spPr/>
        <p:txBody>
          <a:bodyPr/>
          <a:lstStyle/>
          <a:p>
            <a:fld id="{380D7C28-2CD9-F646-A24C-455343D85CD5}" type="slidenum">
              <a:rPr lang="en-US" smtClean="0"/>
              <a:t>43</a:t>
            </a:fld>
            <a:endParaRPr lang="en-US"/>
          </a:p>
        </p:txBody>
      </p:sp>
    </p:spTree>
    <p:extLst>
      <p:ext uri="{BB962C8B-B14F-4D97-AF65-F5344CB8AC3E}">
        <p14:creationId xmlns:p14="http://schemas.microsoft.com/office/powerpoint/2010/main" val="334226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fld id="{2740D264-F8D2-4A38-BF5D-0F79C3258C9C}" type="slidenum">
              <a:rPr lang="en-US">
                <a:latin typeface="Arial" charset="0"/>
              </a:rPr>
              <a:pPr/>
              <a:t>7</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smtClean="0"/>
          </a:p>
        </p:txBody>
      </p:sp>
    </p:spTree>
    <p:extLst>
      <p:ext uri="{BB962C8B-B14F-4D97-AF65-F5344CB8AC3E}">
        <p14:creationId xmlns:p14="http://schemas.microsoft.com/office/powerpoint/2010/main" val="26127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fld id="{D4074569-5B74-426D-8207-C7AB2C83F2A8}" type="slidenum">
              <a:rPr lang="en-US">
                <a:latin typeface="Arial" charset="0"/>
              </a:rPr>
              <a:pPr/>
              <a:t>8</a:t>
            </a:fld>
            <a:endParaRPr lang="en-US">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endParaRPr lang="en-US" smtClean="0"/>
          </a:p>
        </p:txBody>
      </p:sp>
    </p:spTree>
    <p:extLst>
      <p:ext uri="{BB962C8B-B14F-4D97-AF65-F5344CB8AC3E}">
        <p14:creationId xmlns:p14="http://schemas.microsoft.com/office/powerpoint/2010/main" val="349832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2813" fontAlgn="base">
              <a:spcBef>
                <a:spcPct val="0"/>
              </a:spcBef>
              <a:spcAft>
                <a:spcPct val="0"/>
              </a:spcAft>
              <a:defRPr/>
            </a:pPr>
            <a:fld id="{8E852EB1-A7C7-4ADB-B946-BC38CF2410E6}" type="slidenum">
              <a:rPr lang="en-US" smtClean="0">
                <a:solidFill>
                  <a:srgbClr val="000000"/>
                </a:solidFill>
              </a:rPr>
              <a:pPr defTabSz="912813" fontAlgn="base">
                <a:spcBef>
                  <a:spcPct val="0"/>
                </a:spcBef>
                <a:spcAft>
                  <a:spcPct val="0"/>
                </a:spcAft>
                <a:defRPr/>
              </a:pPr>
              <a:t>14</a:t>
            </a:fld>
            <a:endParaRPr lang="en-US" dirty="0" smtClean="0">
              <a:solidFill>
                <a:srgbClr val="000000"/>
              </a:solidFill>
            </a:endParaRPr>
          </a:p>
        </p:txBody>
      </p:sp>
      <p:sp>
        <p:nvSpPr>
          <p:cNvPr id="285699"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7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46" tIns="45072" rIns="90146" bIns="45072" numCol="1" anchor="t" anchorCtr="0" compatLnSpc="1">
            <a:prstTxWarp prst="textNoShape">
              <a:avLst/>
            </a:prstTxWarp>
          </a:bodyPr>
          <a:lstStyle/>
          <a:p>
            <a:pPr eaLnBrk="1" hangingPunct="1">
              <a:spcBef>
                <a:spcPct val="0"/>
              </a:spcBef>
            </a:pPr>
            <a:r>
              <a:rPr lang="en-US" dirty="0" smtClean="0"/>
              <a:t>The following quote by Tom Herner expresses our difficulties with dealing with challenging behavior.  Read quote. Do we regard behavior as a skill deficit that needs to be taught or do we perceive it as something that needs to be punished?  If we perceive it as something to be punished then it is very clear that we regard it differently than any of the other behaviors or skills that we address at school.  As a result, we tend to approach it in less-effective and less-professional ways.  Appropriate behavior should be taught just like reading, swimming or driving.</a:t>
            </a:r>
          </a:p>
          <a:p>
            <a:pPr eaLnBrk="1" hangingPunct="1">
              <a:spcBef>
                <a:spcPct val="0"/>
              </a:spcBef>
            </a:pPr>
            <a:endParaRPr lang="en-US" dirty="0" smtClean="0"/>
          </a:p>
        </p:txBody>
      </p:sp>
    </p:spTree>
    <p:extLst>
      <p:ext uri="{BB962C8B-B14F-4D97-AF65-F5344CB8AC3E}">
        <p14:creationId xmlns:p14="http://schemas.microsoft.com/office/powerpoint/2010/main" val="209805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74C3FFF0-8220-4611-9436-3EC6AFFA1EB6}" type="slidenum">
              <a:rPr lang="en-US" sz="1200">
                <a:solidFill>
                  <a:schemeClr val="tx1"/>
                </a:solidFill>
              </a:rPr>
              <a:pPr eaLnBrk="1" hangingPunct="1"/>
              <a:t>15</a:t>
            </a:fld>
            <a:endParaRPr lang="en-US" sz="1200">
              <a:solidFill>
                <a:schemeClr val="tx1"/>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a:latin typeface="Arial" pitchFamily="34" charset="0"/>
              </a:rPr>
              <a:t>Here is our triangle (another fridge magnet) – actually stolen from the public health literature- </a:t>
            </a:r>
          </a:p>
          <a:p>
            <a:pPr eaLnBrk="1" hangingPunct="1">
              <a:lnSpc>
                <a:spcPct val="80000"/>
              </a:lnSpc>
            </a:pPr>
            <a:r>
              <a:rPr lang="en-US" sz="800">
                <a:latin typeface="Arial" pitchFamily="34" charset="0"/>
              </a:rPr>
              <a:t>If you ask the kids to do something – 80% will get it the first time –kind of like academics, when you want kids to add 2 plus 2 – and give them some prompts – 80 percent will get it, 15 % will need extra instruction (pull out programs) and 5 % will need lots of help </a:t>
            </a:r>
          </a:p>
          <a:p>
            <a:pPr eaLnBrk="1" hangingPunct="1">
              <a:lnSpc>
                <a:spcPct val="80000"/>
              </a:lnSpc>
            </a:pPr>
            <a:r>
              <a:rPr lang="en-US" sz="800">
                <a:latin typeface="Arial" pitchFamily="34" charset="0"/>
              </a:rPr>
              <a:t>The same with behavior – 80 % will follow general rules – 15 % will need small group support (check in check out) and 5 % will need lots of support – </a:t>
            </a:r>
          </a:p>
          <a:p>
            <a:pPr eaLnBrk="1" hangingPunct="1">
              <a:lnSpc>
                <a:spcPct val="80000"/>
              </a:lnSpc>
            </a:pPr>
            <a:r>
              <a:rPr lang="en-US" sz="800">
                <a:latin typeface="Arial" pitchFamily="34" charset="0"/>
              </a:rPr>
              <a:t>The beauty of this model is that it gives us the ability to more efficiently use the very limited resources that are required to support those red zone kids. (special ed/wrap around)</a:t>
            </a:r>
          </a:p>
          <a:p>
            <a:pPr eaLnBrk="1" hangingPunct="1">
              <a:lnSpc>
                <a:spcPct val="80000"/>
              </a:lnSpc>
            </a:pPr>
            <a:r>
              <a:rPr lang="en-US" sz="800">
                <a:latin typeface="Arial" pitchFamily="34" charset="0"/>
              </a:rPr>
              <a:t>I could flip this slide – but I wont, let’s just chat about the adults in the school – 80% will support implementation, 15 % will need more info/time – and then there are the “been bees” I have been here before you started this program and I will be here after it goes away (I only have a few years to retire and I don’t want to do this etc  etc..</a:t>
            </a:r>
          </a:p>
          <a:p>
            <a:pPr eaLnBrk="1" hangingPunct="1">
              <a:lnSpc>
                <a:spcPct val="80000"/>
              </a:lnSpc>
            </a:pPr>
            <a:r>
              <a:rPr lang="en-US" sz="800">
                <a:latin typeface="Arial" pitchFamily="34" charset="0"/>
              </a:rPr>
              <a:t>We really want 80 % of the faculty on board before implementation, because the school needs the majority of the staff to support implementation – without 80 – there will be too many nay Sayers and they will sabotage the implementation efforts.  Don’t need 80% to come to training, but need 80 % to implement.  If they don’t have 80%, then the action plan becomes how do we get 80%, not how do we implement.</a:t>
            </a:r>
          </a:p>
          <a:p>
            <a:pPr eaLnBrk="1" hangingPunct="1">
              <a:lnSpc>
                <a:spcPct val="80000"/>
              </a:lnSpc>
            </a:pPr>
            <a:r>
              <a:rPr lang="en-US" sz="800">
                <a:latin typeface="Arial" pitchFamily="34" charset="0"/>
              </a:rPr>
              <a:t>SAY:</a:t>
            </a:r>
            <a:r>
              <a:rPr lang="en-US" sz="800" i="1">
                <a:latin typeface="Arial" pitchFamily="34" charset="0"/>
              </a:rPr>
              <a:t> One of the most important organizing components of PBS is the establishment of a continuum of behavior support that considers all students and emphasizes prevention. This logic of this 3-tiered approach is derived from the public health approach to disease prevention. </a:t>
            </a:r>
          </a:p>
          <a:p>
            <a:pPr eaLnBrk="1" hangingPunct="1">
              <a:lnSpc>
                <a:spcPct val="80000"/>
              </a:lnSpc>
            </a:pPr>
            <a:endParaRPr lang="en-US" sz="800" i="1">
              <a:latin typeface="Arial" pitchFamily="34" charset="0"/>
            </a:endParaRPr>
          </a:p>
          <a:p>
            <a:pPr eaLnBrk="1" hangingPunct="1">
              <a:lnSpc>
                <a:spcPct val="80000"/>
              </a:lnSpc>
            </a:pPr>
            <a:r>
              <a:rPr lang="en-US" sz="800" i="1">
                <a:latin typeface="Arial" pitchFamily="34" charset="0"/>
              </a:rPr>
              <a:t>All students and staff should be exposed formally and in an on-going manner to primary prevention interventions. Primary prevention is provided to all students and focuses on giving students the necessary pro-social skills that prevents the establishment and occurrence of problem behavior. If done systemically and comprehensively, a majority of students are likely to be affected.</a:t>
            </a:r>
          </a:p>
          <a:p>
            <a:pPr eaLnBrk="1" hangingPunct="1">
              <a:lnSpc>
                <a:spcPct val="80000"/>
              </a:lnSpc>
            </a:pPr>
            <a:endParaRPr lang="en-US" sz="800" i="1">
              <a:latin typeface="Arial" pitchFamily="34" charset="0"/>
            </a:endParaRPr>
          </a:p>
          <a:p>
            <a:pPr eaLnBrk="1" hangingPunct="1">
              <a:lnSpc>
                <a:spcPct val="80000"/>
              </a:lnSpc>
            </a:pPr>
            <a:r>
              <a:rPr lang="en-US" sz="800" i="1">
                <a:latin typeface="Arial" pitchFamily="34" charset="0"/>
              </a:rPr>
              <a:t>Some students will be unresponsive or unsupported by primary prevention, and more specialized interventions will be required. One form of assistance is called secondary prevention, and is characterized by instruction that is more specific and more engaging. These interventions can be standardized to be applied similarly and efficiently across a small number of students. The goal of secondary prevention is to reduce/prevent the likelihood of problem behavior occurrences, and to enable these students to be supported by the school-wide PBS effort.</a:t>
            </a:r>
          </a:p>
          <a:p>
            <a:pPr eaLnBrk="1" hangingPunct="1">
              <a:lnSpc>
                <a:spcPct val="80000"/>
              </a:lnSpc>
            </a:pPr>
            <a:endParaRPr lang="en-US" sz="800" i="1">
              <a:latin typeface="Arial" pitchFamily="34" charset="0"/>
            </a:endParaRPr>
          </a:p>
          <a:p>
            <a:pPr eaLnBrk="1" hangingPunct="1"/>
            <a:r>
              <a:rPr lang="en-US" sz="800" i="1">
                <a:latin typeface="Arial" pitchFamily="34" charset="0"/>
              </a:rPr>
              <a:t>If primary prevention is in place, a small proportion of students will require highly individualized and intensive interventions. The goal or tertiary level interventions is to reduce the intensity, complexity, and impact of the problem behaviors displayed by these students by providing supports that are (a) function-based, (b) contextually appropriate and person-centered, (c) strength-based and instructionally oriented, (d) continuously evaluated and enhanced, and (e) linked to the school-wide PBS approach. 	</a:t>
            </a:r>
            <a:r>
              <a:rPr lang="en-US" sz="800">
                <a:latin typeface="Arial" pitchFamily="34" charset="0"/>
              </a:rPr>
              <a:t>The inspiration for the Pyramid Model comes from the public health model of promotion, prevention, and intervention. Similar to the public health model, we describe the need for universal, secondary, and tertiary interventions. At the universal level we include the practices needed to ensure the promotion of the social emotional development of all children. At the next level, the prevention level includes the  provision of targeted supports to children at risk of challenging behavior.  Finally, the tertiary level of the pyramid describes the need to provide individualized and intensive interventions to the very small number of children with persistent challenges </a:t>
            </a:r>
          </a:p>
          <a:p>
            <a:pPr eaLnBrk="1" hangingPunct="1"/>
            <a:endParaRPr lang="en-US" sz="800">
              <a:latin typeface="Arial" pitchFamily="34" charset="0"/>
            </a:endParaRPr>
          </a:p>
          <a:p>
            <a:pPr eaLnBrk="1" hangingPunct="1">
              <a:lnSpc>
                <a:spcPct val="80000"/>
              </a:lnSpc>
            </a:pPr>
            <a:endParaRPr lang="en-US" sz="800" i="1">
              <a:latin typeface="Arial" pitchFamily="34" charset="0"/>
            </a:endParaRPr>
          </a:p>
          <a:p>
            <a:pPr eaLnBrk="1" hangingPunct="1">
              <a:lnSpc>
                <a:spcPct val="80000"/>
              </a:lnSpc>
            </a:pPr>
            <a:endParaRPr lang="en-US" sz="800">
              <a:latin typeface="Arial" pitchFamily="34" charset="0"/>
            </a:endParaRPr>
          </a:p>
        </p:txBody>
      </p:sp>
    </p:spTree>
    <p:extLst>
      <p:ext uri="{BB962C8B-B14F-4D97-AF65-F5344CB8AC3E}">
        <p14:creationId xmlns:p14="http://schemas.microsoft.com/office/powerpoint/2010/main" val="277106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fld id="{6FA0B8D9-DD6C-45E8-A093-F17A9142040E}" type="slidenum">
              <a:rPr lang="en-US" smtClean="0">
                <a:solidFill>
                  <a:srgbClr val="000000"/>
                </a:solidFill>
                <a:latin typeface="Arial" pitchFamily="34" charset="0"/>
              </a:rPr>
              <a:pPr>
                <a:defRPr/>
              </a:pPr>
              <a:t>16</a:t>
            </a:fld>
            <a:endParaRPr lang="en-US" smtClean="0">
              <a:solidFill>
                <a:srgbClr val="000000"/>
              </a:solidFill>
              <a:latin typeface="Arial" pitchFamily="34" charset="0"/>
            </a:endParaRPr>
          </a:p>
        </p:txBody>
      </p:sp>
      <p:sp>
        <p:nvSpPr>
          <p:cNvPr id="226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3369522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17330F0C-1F8C-49CA-88F8-44AAB40A0B35}" type="slidenum">
              <a:rPr lang="en-US" sz="1200">
                <a:solidFill>
                  <a:schemeClr val="tx1"/>
                </a:solidFill>
              </a:rPr>
              <a:pPr eaLnBrk="1" hangingPunct="1"/>
              <a:t>17</a:t>
            </a:fld>
            <a:endParaRPr lang="en-US" sz="1200">
              <a:solidFill>
                <a:schemeClr val="tx1"/>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14711" y="4344025"/>
            <a:ext cx="5028579"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As you enter this school you get   -    Lots of NO NO NO </a:t>
            </a:r>
          </a:p>
          <a:p>
            <a:pPr eaLnBrk="1" hangingPunct="1"/>
            <a:endParaRPr lang="en-US" smtClean="0">
              <a:latin typeface="Arial" pitchFamily="34" charset="0"/>
            </a:endParaRPr>
          </a:p>
          <a:p>
            <a:pPr eaLnBrk="1" hangingPunct="1"/>
            <a:r>
              <a:rPr lang="en-US" smtClean="0">
                <a:latin typeface="Arial" pitchFamily="34" charset="0"/>
              </a:rPr>
              <a:t>What we want are a few - positively stated behavioral expectations for the school—</a:t>
            </a:r>
          </a:p>
          <a:p>
            <a:pPr eaLnBrk="1" hangingPunct="1"/>
            <a:r>
              <a:rPr lang="en-US" smtClean="0">
                <a:latin typeface="Arial" pitchFamily="34" charset="0"/>
              </a:rPr>
              <a:t>	posted everywhere—in all venues.</a:t>
            </a:r>
          </a:p>
          <a:p>
            <a:pPr eaLnBrk="1" hangingPunct="1"/>
            <a:endParaRPr lang="en-US" smtClean="0">
              <a:latin typeface="Arial" pitchFamily="34" charset="0"/>
            </a:endParaRPr>
          </a:p>
          <a:p>
            <a:pPr eaLnBrk="1" hangingPunct="1"/>
            <a:r>
              <a:rPr lang="en-US" smtClean="0">
                <a:latin typeface="Arial" pitchFamily="34" charset="0"/>
              </a:rPr>
              <a:t>Changing adult mindset.  We really do expect it, and we have to teach what it means, and reward them for successful accomplishment of the task.  </a:t>
            </a:r>
          </a:p>
          <a:p>
            <a:pPr eaLnBrk="1" hangingPunct="1"/>
            <a:endParaRPr lang="en-US" smtClean="0">
              <a:latin typeface="Arial" pitchFamily="34" charset="0"/>
            </a:endParaRPr>
          </a:p>
          <a:p>
            <a:pPr eaLnBrk="1" hangingPunct="1"/>
            <a:r>
              <a:rPr lang="en-US" smtClean="0">
                <a:latin typeface="Arial" pitchFamily="34" charset="0"/>
              </a:rPr>
              <a:t>WHY 3-5—We should have at least 3 but if we have more than 5, even the adults are going to forget them—remember your 6-inch binder—how many have that memorized??</a:t>
            </a:r>
          </a:p>
          <a:p>
            <a:pPr eaLnBrk="1" hangingPunct="1"/>
            <a:endParaRPr lang="en-US" smtClean="0">
              <a:latin typeface="Arial" pitchFamily="34" charset="0"/>
            </a:endParaRPr>
          </a:p>
          <a:p>
            <a:pPr eaLnBrk="1" hangingPunct="1"/>
            <a:r>
              <a:rPr lang="en-US" smtClean="0">
                <a:latin typeface="Arial" pitchFamily="34" charset="0"/>
              </a:rPr>
              <a:t>But – some will say – they should already know these things – I AGREE!!, but what if they don’t, we should suspend them right??  They will learn respectful behavior while – at home, in the hood, </a:t>
            </a:r>
          </a:p>
          <a:p>
            <a:pPr eaLnBrk="1" hangingPunct="1"/>
            <a:r>
              <a:rPr lang="en-US" smtClean="0">
                <a:latin typeface="Arial" pitchFamily="34" charset="0"/>
              </a:rPr>
              <a:t>What we all too often fail to recognize is that the behavior they are displaying actually works for them is some venue (home), that behavior ahs become “efficient for them - why would they use different “skills” here in the school, unless we teach them differently? Until we make the use of the behaviors that we want to see more efficient for the kids, they will continue to use the behavior that they fell is efficient.</a:t>
            </a:r>
          </a:p>
        </p:txBody>
      </p:sp>
    </p:spTree>
    <p:extLst>
      <p:ext uri="{BB962C8B-B14F-4D97-AF65-F5344CB8AC3E}">
        <p14:creationId xmlns:p14="http://schemas.microsoft.com/office/powerpoint/2010/main" val="320015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rgbClr val="000099"/>
                </a:solidFill>
                <a:latin typeface="Arial" pitchFamily="34" charset="0"/>
              </a:defRPr>
            </a:lvl1pPr>
            <a:lvl2pPr marL="729057" indent="-280406" eaLnBrk="0" hangingPunct="0">
              <a:defRPr sz="3900">
                <a:solidFill>
                  <a:srgbClr val="000099"/>
                </a:solidFill>
                <a:latin typeface="Arial" pitchFamily="34" charset="0"/>
              </a:defRPr>
            </a:lvl2pPr>
            <a:lvl3pPr marL="1121626" indent="-224325" eaLnBrk="0" hangingPunct="0">
              <a:defRPr sz="3900">
                <a:solidFill>
                  <a:srgbClr val="000099"/>
                </a:solidFill>
                <a:latin typeface="Arial" pitchFamily="34" charset="0"/>
              </a:defRPr>
            </a:lvl3pPr>
            <a:lvl4pPr marL="1570276" indent="-224325" eaLnBrk="0" hangingPunct="0">
              <a:defRPr sz="3900">
                <a:solidFill>
                  <a:srgbClr val="000099"/>
                </a:solidFill>
                <a:latin typeface="Arial" pitchFamily="34" charset="0"/>
              </a:defRPr>
            </a:lvl4pPr>
            <a:lvl5pPr marL="2018927" indent="-224325" eaLnBrk="0" hangingPunct="0">
              <a:defRPr sz="3900">
                <a:solidFill>
                  <a:srgbClr val="000099"/>
                </a:solidFill>
                <a:latin typeface="Arial" pitchFamily="34" charset="0"/>
              </a:defRPr>
            </a:lvl5pPr>
            <a:lvl6pPr marL="2467577" indent="-224325" algn="ctr" eaLnBrk="0" fontAlgn="base" hangingPunct="0">
              <a:spcBef>
                <a:spcPct val="50000"/>
              </a:spcBef>
              <a:spcAft>
                <a:spcPct val="0"/>
              </a:spcAft>
              <a:defRPr sz="3900">
                <a:solidFill>
                  <a:srgbClr val="000099"/>
                </a:solidFill>
                <a:latin typeface="Arial" pitchFamily="34" charset="0"/>
              </a:defRPr>
            </a:lvl6pPr>
            <a:lvl7pPr marL="2916227" indent="-224325" algn="ctr" eaLnBrk="0" fontAlgn="base" hangingPunct="0">
              <a:spcBef>
                <a:spcPct val="50000"/>
              </a:spcBef>
              <a:spcAft>
                <a:spcPct val="0"/>
              </a:spcAft>
              <a:defRPr sz="3900">
                <a:solidFill>
                  <a:srgbClr val="000099"/>
                </a:solidFill>
                <a:latin typeface="Arial" pitchFamily="34" charset="0"/>
              </a:defRPr>
            </a:lvl7pPr>
            <a:lvl8pPr marL="3364878" indent="-224325" algn="ctr" eaLnBrk="0" fontAlgn="base" hangingPunct="0">
              <a:spcBef>
                <a:spcPct val="50000"/>
              </a:spcBef>
              <a:spcAft>
                <a:spcPct val="0"/>
              </a:spcAft>
              <a:defRPr sz="3900">
                <a:solidFill>
                  <a:srgbClr val="000099"/>
                </a:solidFill>
                <a:latin typeface="Arial" pitchFamily="34" charset="0"/>
              </a:defRPr>
            </a:lvl8pPr>
            <a:lvl9pPr marL="3813528" indent="-224325" algn="ctr" eaLnBrk="0" fontAlgn="base" hangingPunct="0">
              <a:spcBef>
                <a:spcPct val="50000"/>
              </a:spcBef>
              <a:spcAft>
                <a:spcPct val="0"/>
              </a:spcAft>
              <a:defRPr sz="3900">
                <a:solidFill>
                  <a:srgbClr val="000099"/>
                </a:solidFill>
                <a:latin typeface="Arial" pitchFamily="34" charset="0"/>
              </a:defRPr>
            </a:lvl9pPr>
          </a:lstStyle>
          <a:p>
            <a:pPr eaLnBrk="1" hangingPunct="1"/>
            <a:fld id="{8F8DFE59-575D-4C35-9780-CD63CC08999D}" type="slidenum">
              <a:rPr lang="en-US" sz="1200">
                <a:solidFill>
                  <a:schemeClr val="tx1"/>
                </a:solidFill>
                <a:ea typeface="MS PGothic" pitchFamily="34" charset="-128"/>
              </a:rPr>
              <a:pPr eaLnBrk="1" hangingPunct="1"/>
              <a:t>18</a:t>
            </a:fld>
            <a:endParaRPr lang="en-US" sz="1200">
              <a:solidFill>
                <a:schemeClr val="tx1"/>
              </a:solidFill>
              <a:ea typeface="MS PGothic" pitchFamily="34" charset="-128"/>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Social skill lessons are based on school data</a:t>
            </a:r>
          </a:p>
          <a:p>
            <a:pPr eaLnBrk="1" hangingPunct="1"/>
            <a:r>
              <a:rPr lang="en-US" smtClean="0">
                <a:latin typeface="Arial" pitchFamily="34" charset="0"/>
              </a:rPr>
              <a:t>Behavioral instruction is infused into all instruction</a:t>
            </a:r>
          </a:p>
          <a:p>
            <a:pPr eaLnBrk="1" hangingPunct="1"/>
            <a:r>
              <a:rPr lang="en-US" smtClean="0">
                <a:latin typeface="Arial" pitchFamily="34" charset="0"/>
              </a:rPr>
              <a:t>Procedures are understood and practiced by administrators, staff, students, and families</a:t>
            </a:r>
          </a:p>
          <a:p>
            <a:pPr eaLnBrk="1" hangingPunct="1"/>
            <a:endParaRPr lang="en-US" smtClean="0">
              <a:latin typeface="Arial" pitchFamily="34" charset="0"/>
            </a:endParaRPr>
          </a:p>
        </p:txBody>
      </p:sp>
    </p:spTree>
    <p:extLst>
      <p:ext uri="{BB962C8B-B14F-4D97-AF65-F5344CB8AC3E}">
        <p14:creationId xmlns:p14="http://schemas.microsoft.com/office/powerpoint/2010/main" val="83118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26FA3-C576-4E60-B9D6-757547A7C9C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49578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26FA3-C576-4E60-B9D6-757547A7C9C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313349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26FA3-C576-4E60-B9D6-757547A7C9C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2855031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223336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1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09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731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03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1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959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3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26FA3-C576-4E60-B9D6-757547A7C9C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56967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44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835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59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809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521572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26FA3-C576-4E60-B9D6-757547A7C9C9}" type="datetimeFigureOut">
              <a:rPr lang="en-US" smtClean="0"/>
              <a:t>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406571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26FA3-C576-4E60-B9D6-757547A7C9C9}"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347375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26FA3-C576-4E60-B9D6-757547A7C9C9}" type="datetimeFigureOut">
              <a:rPr lang="en-US" smtClean="0"/>
              <a:t>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190408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26FA3-C576-4E60-B9D6-757547A7C9C9}" type="datetimeFigureOut">
              <a:rPr lang="en-US" smtClean="0"/>
              <a:t>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94190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26FA3-C576-4E60-B9D6-757547A7C9C9}" type="datetimeFigureOut">
              <a:rPr lang="en-US" smtClean="0"/>
              <a:t>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323753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26FA3-C576-4E60-B9D6-757547A7C9C9}"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308209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26FA3-C576-4E60-B9D6-757547A7C9C9}" type="datetimeFigureOut">
              <a:rPr lang="en-US" smtClean="0"/>
              <a:t>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30BF5-FDBA-47B1-B585-F698C115B4E4}" type="slidenum">
              <a:rPr lang="en-US" smtClean="0"/>
              <a:t>‹#›</a:t>
            </a:fld>
            <a:endParaRPr lang="en-US"/>
          </a:p>
        </p:txBody>
      </p:sp>
    </p:spTree>
    <p:extLst>
      <p:ext uri="{BB962C8B-B14F-4D97-AF65-F5344CB8AC3E}">
        <p14:creationId xmlns:p14="http://schemas.microsoft.com/office/powerpoint/2010/main" val="298968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26FA3-C576-4E60-B9D6-757547A7C9C9}" type="datetimeFigureOut">
              <a:rPr lang="en-US" smtClean="0"/>
              <a:t>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0BF5-FDBA-47B1-B585-F698C115B4E4}" type="slidenum">
              <a:rPr lang="en-US" smtClean="0"/>
              <a:t>‹#›</a:t>
            </a:fld>
            <a:endParaRPr lang="en-US"/>
          </a:p>
        </p:txBody>
      </p:sp>
    </p:spTree>
    <p:extLst>
      <p:ext uri="{BB962C8B-B14F-4D97-AF65-F5344CB8AC3E}">
        <p14:creationId xmlns:p14="http://schemas.microsoft.com/office/powerpoint/2010/main" val="85014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E1F5F-1C6F-493A-891E-884F6D3187F2}" type="datetimeFigureOut">
              <a:rPr lang="en-US" smtClean="0">
                <a:solidFill>
                  <a:prstClr val="black">
                    <a:tint val="75000"/>
                  </a:prstClr>
                </a:solidFill>
              </a:rPr>
              <a:pPr/>
              <a:t>2/2/2017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0EFF-E0FC-4191-AFC4-A2E9CDE70D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563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305929" y="2209800"/>
            <a:ext cx="7772400" cy="1143000"/>
          </a:xfrm>
        </p:spPr>
        <p:txBody>
          <a:bodyPr>
            <a:normAutofit fontScale="90000"/>
          </a:bodyPr>
          <a:lstStyle/>
          <a:p>
            <a:r>
              <a:rPr lang="en-US" sz="3600" b="1" i="1" dirty="0">
                <a:solidFill>
                  <a:srgbClr val="00CC5C"/>
                </a:solidFill>
              </a:rPr>
              <a:t>Montgomery County Public Schools</a:t>
            </a:r>
            <a:br>
              <a:rPr lang="en-US" sz="3600" b="1" i="1" dirty="0">
                <a:solidFill>
                  <a:srgbClr val="00CC5C"/>
                </a:solidFill>
              </a:rPr>
            </a:br>
            <a:r>
              <a:rPr lang="en-US" sz="3600" b="1" i="1" dirty="0">
                <a:solidFill>
                  <a:srgbClr val="00CC5C"/>
                </a:solidFill>
              </a:rPr>
              <a:t>School-Wide Positive Behavioral Interventions &amp;  Supports</a:t>
            </a:r>
            <a:r>
              <a:rPr lang="en-US" sz="4000" b="1" i="1" dirty="0"/>
              <a:t/>
            </a:r>
            <a:br>
              <a:rPr lang="en-US" sz="4000" b="1" i="1" dirty="0"/>
            </a:br>
            <a:r>
              <a:rPr lang="en-US" sz="3200" b="1" i="1" dirty="0"/>
              <a:t/>
            </a:r>
            <a:br>
              <a:rPr lang="en-US" sz="3200" b="1" i="1" dirty="0"/>
            </a:br>
            <a:r>
              <a:rPr lang="en-US" sz="4000" dirty="0">
                <a:latin typeface="Times New Roman" panose="02020603050405020304" pitchFamily="18" charset="0"/>
                <a:cs typeface="Times New Roman" panose="02020603050405020304" pitchFamily="18" charset="0"/>
              </a:rPr>
              <a:t>Positive Behavioral Interventions and Supports (PBIS) </a:t>
            </a:r>
            <a:r>
              <a:rPr lang="en-US" sz="4000" dirty="0">
                <a:latin typeface="Times New Roman" panose="02020603050405020304" pitchFamily="18" charset="0"/>
                <a:cs typeface="Times New Roman" panose="02020603050405020304" pitchFamily="18" charset="0"/>
              </a:rPr>
              <a:t>at Home</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How Parents Can </a:t>
            </a:r>
            <a:r>
              <a:rPr lang="en-US" sz="4000" dirty="0">
                <a:latin typeface="Times New Roman" panose="02020603050405020304" pitchFamily="18" charset="0"/>
                <a:cs typeface="Times New Roman" panose="02020603050405020304" pitchFamily="18" charset="0"/>
              </a:rPr>
              <a:t>Support Positive Behavior at </a:t>
            </a:r>
            <a:r>
              <a:rPr lang="en-US" sz="4000" dirty="0">
                <a:latin typeface="Times New Roman" panose="02020603050405020304" pitchFamily="18" charset="0"/>
                <a:cs typeface="Times New Roman" panose="02020603050405020304" pitchFamily="18" charset="0"/>
              </a:rPr>
              <a:t>Home</a:t>
            </a:r>
            <a:r>
              <a:rPr lang="en-US" b="1" i="1" dirty="0"/>
              <a:t/>
            </a:r>
            <a:br>
              <a:rPr lang="en-US" b="1" i="1" dirty="0"/>
            </a:br>
            <a:r>
              <a:rPr lang="en-US" b="1" i="1" dirty="0"/>
              <a:t/>
            </a:r>
            <a:br>
              <a:rPr lang="en-US" b="1" i="1" dirty="0"/>
            </a:br>
            <a:endParaRPr lang="en-US" dirty="0" smtClean="0">
              <a:latin typeface="Times New Roman" pitchFamily="18" charset="0"/>
              <a:cs typeface="Times New Roman" pitchFamily="18" charset="0"/>
            </a:endParaRPr>
          </a:p>
        </p:txBody>
      </p:sp>
      <p:sp>
        <p:nvSpPr>
          <p:cNvPr id="12291" name="Rectangle 3"/>
          <p:cNvSpPr>
            <a:spLocks noGrp="1" noChangeArrowheads="1"/>
          </p:cNvSpPr>
          <p:nvPr>
            <p:ph type="subTitle" idx="1"/>
          </p:nvPr>
        </p:nvSpPr>
        <p:spPr>
          <a:xfrm>
            <a:off x="2590800" y="4476750"/>
            <a:ext cx="6705600" cy="1828800"/>
          </a:xfrm>
        </p:spPr>
        <p:txBody>
          <a:bodyPr/>
          <a:lstStyle/>
          <a:p>
            <a:pPr eaLnBrk="1" hangingPunct="1">
              <a:lnSpc>
                <a:spcPct val="80000"/>
              </a:lnSpc>
            </a:pPr>
            <a:r>
              <a:rPr lang="en-US" dirty="0" smtClean="0">
                <a:latin typeface="Times New Roman" pitchFamily="18" charset="0"/>
                <a:cs typeface="Times New Roman" pitchFamily="18" charset="0"/>
              </a:rPr>
              <a:t>Mike Muempfer</a:t>
            </a:r>
          </a:p>
          <a:p>
            <a:pPr eaLnBrk="1" hangingPunct="1">
              <a:lnSpc>
                <a:spcPct val="80000"/>
              </a:lnSpc>
            </a:pPr>
            <a:r>
              <a:rPr lang="en-US" dirty="0" smtClean="0">
                <a:latin typeface="Times New Roman" pitchFamily="18" charset="0"/>
                <a:cs typeface="Times New Roman" pitchFamily="18" charset="0"/>
              </a:rPr>
              <a:t>PBIS Specialist</a:t>
            </a:r>
          </a:p>
          <a:p>
            <a:pPr eaLnBrk="1" hangingPunct="1">
              <a:lnSpc>
                <a:spcPct val="80000"/>
              </a:lnSpc>
            </a:pPr>
            <a:r>
              <a:rPr lang="en-US" sz="2800" dirty="0">
                <a:latin typeface="Times New Roman" pitchFamily="18" charset="0"/>
                <a:cs typeface="Times New Roman" pitchFamily="18" charset="0"/>
              </a:rPr>
              <a:t>Montgomery County Public Schools</a:t>
            </a:r>
          </a:p>
          <a:p>
            <a:pPr eaLnBrk="1" hangingPunct="1">
              <a:lnSpc>
                <a:spcPct val="80000"/>
              </a:lnSpc>
            </a:pPr>
            <a:r>
              <a:rPr lang="en-US" sz="2800" dirty="0">
                <a:latin typeface="Times New Roman" pitchFamily="18" charset="0"/>
                <a:cs typeface="Times New Roman" pitchFamily="18" charset="0"/>
              </a:rPr>
              <a:t>michael_j_muempfer@mcpsmd.org</a:t>
            </a:r>
          </a:p>
          <a:p>
            <a:pPr eaLnBrk="1" hangingPunct="1">
              <a:lnSpc>
                <a:spcPct val="80000"/>
              </a:lnSpc>
            </a:pPr>
            <a:endParaRPr lang="en-US" sz="2800" dirty="0">
              <a:solidFill>
                <a:srgbClr val="FF0000"/>
              </a:solidFill>
            </a:endParaRPr>
          </a:p>
        </p:txBody>
      </p:sp>
    </p:spTree>
    <p:extLst>
      <p:ext uri="{BB962C8B-B14F-4D97-AF65-F5344CB8AC3E}">
        <p14:creationId xmlns:p14="http://schemas.microsoft.com/office/powerpoint/2010/main" val="2517490605"/>
      </p:ext>
    </p:extLst>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smtClean="0">
                <a:solidFill>
                  <a:srgbClr val="00B050"/>
                </a:solidFill>
              </a:rPr>
              <a:t>   </a:t>
            </a:r>
            <a:r>
              <a:rPr lang="en-US" b="1" dirty="0" smtClean="0">
                <a:solidFill>
                  <a:srgbClr val="00B050"/>
                </a:solidFill>
                <a:latin typeface="Times New Roman" panose="02020603050405020304" pitchFamily="18" charset="0"/>
                <a:cs typeface="Times New Roman" panose="02020603050405020304" pitchFamily="18" charset="0"/>
              </a:rPr>
              <a:t>We have the Power</a:t>
            </a:r>
          </a:p>
        </p:txBody>
      </p:sp>
      <p:sp>
        <p:nvSpPr>
          <p:cNvPr id="16387" name="Rectangle 3"/>
          <p:cNvSpPr>
            <a:spLocks noGrp="1" noChangeArrowheads="1"/>
          </p:cNvSpPr>
          <p:nvPr>
            <p:ph type="body" idx="1"/>
          </p:nvPr>
        </p:nvSpPr>
        <p:spPr/>
        <p:txBody>
          <a:bodyPr/>
          <a:lstStyle/>
          <a:p>
            <a:pPr eaLnBrk="1" hangingPunct="1">
              <a:lnSpc>
                <a:spcPct val="90000"/>
              </a:lnSpc>
              <a:buFontTx/>
              <a:buNone/>
            </a:pPr>
            <a:r>
              <a:rPr lang="en-US" b="1" dirty="0" smtClean="0"/>
              <a:t>Our reaction to a particular situation can escalate or de-escalate behavior</a:t>
            </a:r>
          </a:p>
          <a:p>
            <a:pPr eaLnBrk="1" hangingPunct="1">
              <a:lnSpc>
                <a:spcPct val="90000"/>
              </a:lnSpc>
            </a:pPr>
            <a:r>
              <a:rPr lang="en-US" dirty="0" smtClean="0"/>
              <a:t>Control Environmental Factors</a:t>
            </a:r>
          </a:p>
          <a:p>
            <a:pPr eaLnBrk="1" hangingPunct="1">
              <a:lnSpc>
                <a:spcPct val="90000"/>
              </a:lnSpc>
            </a:pPr>
            <a:r>
              <a:rPr lang="en-US" dirty="0" smtClean="0"/>
              <a:t>Control Task Presentation</a:t>
            </a:r>
          </a:p>
          <a:p>
            <a:pPr eaLnBrk="1" hangingPunct="1">
              <a:lnSpc>
                <a:spcPct val="90000"/>
              </a:lnSpc>
            </a:pPr>
            <a:r>
              <a:rPr lang="en-US" dirty="0" smtClean="0"/>
              <a:t>Eliminate Emotional Cues </a:t>
            </a:r>
          </a:p>
          <a:p>
            <a:pPr eaLnBrk="1" hangingPunct="1">
              <a:lnSpc>
                <a:spcPct val="90000"/>
              </a:lnSpc>
            </a:pPr>
            <a:r>
              <a:rPr lang="en-US" dirty="0" smtClean="0"/>
              <a:t>Avoid a Spiral of Conflict</a:t>
            </a:r>
          </a:p>
          <a:p>
            <a:pPr eaLnBrk="1" hangingPunct="1">
              <a:lnSpc>
                <a:spcPct val="90000"/>
              </a:lnSpc>
            </a:pPr>
            <a:endParaRPr lang="en-US" dirty="0" smtClean="0"/>
          </a:p>
        </p:txBody>
      </p:sp>
    </p:spTree>
    <p:extLst>
      <p:ext uri="{BB962C8B-B14F-4D97-AF65-F5344CB8AC3E}">
        <p14:creationId xmlns:p14="http://schemas.microsoft.com/office/powerpoint/2010/main" val="190191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00B050"/>
                </a:solidFill>
                <a:latin typeface="Times New Roman" panose="02020603050405020304" pitchFamily="18" charset="0"/>
                <a:cs typeface="Times New Roman" panose="02020603050405020304" pitchFamily="18" charset="0"/>
              </a:rPr>
              <a:t>I Believe</a:t>
            </a:r>
          </a:p>
        </p:txBody>
      </p:sp>
      <p:sp>
        <p:nvSpPr>
          <p:cNvPr id="6147" name="Rectangle 3"/>
          <p:cNvSpPr>
            <a:spLocks noGrp="1" noChangeArrowheads="1"/>
          </p:cNvSpPr>
          <p:nvPr>
            <p:ph type="body" idx="1"/>
          </p:nvPr>
        </p:nvSpPr>
        <p:spPr/>
        <p:txBody>
          <a:bodyPr/>
          <a:lstStyle/>
          <a:p>
            <a:pPr eaLnBrk="1" hangingPunct="1"/>
            <a:r>
              <a:rPr lang="en-US" dirty="0" smtClean="0"/>
              <a:t>I believe that parents are the child’s first and most important teacher. </a:t>
            </a:r>
          </a:p>
          <a:p>
            <a:pPr eaLnBrk="1" hangingPunct="1"/>
            <a:endParaRPr lang="en-US" dirty="0" smtClean="0"/>
          </a:p>
          <a:p>
            <a:pPr eaLnBrk="1" hangingPunct="1"/>
            <a:r>
              <a:rPr lang="en-US" dirty="0" smtClean="0"/>
              <a:t>I believe that the schools cannot do it alone.</a:t>
            </a:r>
          </a:p>
          <a:p>
            <a:pPr marL="0" indent="0">
              <a:buNone/>
            </a:pPr>
            <a:r>
              <a:rPr lang="en-US" dirty="0" smtClean="0"/>
              <a:t> </a:t>
            </a:r>
          </a:p>
          <a:p>
            <a:pPr eaLnBrk="1" hangingPunct="1"/>
            <a:r>
              <a:rPr lang="en-US" dirty="0" smtClean="0"/>
              <a:t>I believe that we must work as a team.</a:t>
            </a:r>
          </a:p>
          <a:p>
            <a:pPr eaLnBrk="1" hangingPunct="1"/>
            <a:endParaRPr lang="en-US" dirty="0" smtClean="0"/>
          </a:p>
        </p:txBody>
      </p:sp>
    </p:spTree>
    <p:extLst>
      <p:ext uri="{BB962C8B-B14F-4D97-AF65-F5344CB8AC3E}">
        <p14:creationId xmlns:p14="http://schemas.microsoft.com/office/powerpoint/2010/main" val="2622003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b="1" dirty="0" smtClean="0">
                <a:solidFill>
                  <a:srgbClr val="00B050"/>
                </a:solidFill>
                <a:latin typeface="Times New Roman" panose="02020603050405020304" pitchFamily="18" charset="0"/>
                <a:cs typeface="Times New Roman" panose="02020603050405020304" pitchFamily="18" charset="0"/>
              </a:rPr>
              <a:t>Beliefs and Facts</a:t>
            </a:r>
          </a:p>
        </p:txBody>
      </p:sp>
      <p:sp>
        <p:nvSpPr>
          <p:cNvPr id="12291" name="Rectangle 3"/>
          <p:cNvSpPr>
            <a:spLocks noGrp="1" noChangeArrowheads="1"/>
          </p:cNvSpPr>
          <p:nvPr>
            <p:ph type="body" idx="1"/>
          </p:nvPr>
        </p:nvSpPr>
        <p:spPr/>
        <p:txBody>
          <a:bodyPr>
            <a:normAutofit fontScale="92500" lnSpcReduction="20000"/>
          </a:bodyPr>
          <a:lstStyle/>
          <a:p>
            <a:pPr eaLnBrk="1" hangingPunct="1">
              <a:lnSpc>
                <a:spcPct val="150000"/>
              </a:lnSpc>
            </a:pPr>
            <a:r>
              <a:rPr lang="en-US" dirty="0"/>
              <a:t>Parent values are instilled in our youth </a:t>
            </a:r>
          </a:p>
          <a:p>
            <a:pPr eaLnBrk="1" hangingPunct="1">
              <a:lnSpc>
                <a:spcPct val="150000"/>
              </a:lnSpc>
            </a:pPr>
            <a:r>
              <a:rPr lang="en-US" dirty="0"/>
              <a:t>7,200 students dropout daily in the US</a:t>
            </a:r>
          </a:p>
          <a:p>
            <a:pPr eaLnBrk="1" hangingPunct="1">
              <a:lnSpc>
                <a:spcPct val="150000"/>
              </a:lnSpc>
            </a:pPr>
            <a:r>
              <a:rPr lang="en-US" dirty="0"/>
              <a:t>A 4 year college graduate makes 1 million dollars more in their lifetime than a high school graduate.</a:t>
            </a:r>
          </a:p>
          <a:p>
            <a:pPr eaLnBrk="1" hangingPunct="1">
              <a:lnSpc>
                <a:spcPct val="150000"/>
              </a:lnSpc>
            </a:pPr>
            <a:r>
              <a:rPr lang="en-US" dirty="0"/>
              <a:t>Teach your child to develop goals </a:t>
            </a:r>
          </a:p>
          <a:p>
            <a:pPr>
              <a:lnSpc>
                <a:spcPct val="150000"/>
              </a:lnSpc>
            </a:pPr>
            <a:r>
              <a:rPr lang="en-US" dirty="0"/>
              <a:t>Children laugh 400 times a day</a:t>
            </a:r>
          </a:p>
          <a:p>
            <a:pPr>
              <a:lnSpc>
                <a:spcPct val="150000"/>
              </a:lnSpc>
            </a:pPr>
            <a:r>
              <a:rPr lang="en-US" dirty="0"/>
              <a:t>Adults laugh 15 times per day</a:t>
            </a:r>
          </a:p>
          <a:p>
            <a:pPr eaLnBrk="1" hangingPunct="1">
              <a:lnSpc>
                <a:spcPct val="90000"/>
              </a:lnSpc>
            </a:pPr>
            <a:endParaRPr lang="en-US" dirty="0"/>
          </a:p>
          <a:p>
            <a:pPr eaLnBrk="1" hangingPunct="1">
              <a:lnSpc>
                <a:spcPct val="90000"/>
              </a:lnSpc>
            </a:pPr>
            <a:endParaRPr lang="en-US" dirty="0"/>
          </a:p>
        </p:txBody>
      </p:sp>
    </p:spTree>
    <p:extLst>
      <p:ext uri="{BB962C8B-B14F-4D97-AF65-F5344CB8AC3E}">
        <p14:creationId xmlns:p14="http://schemas.microsoft.com/office/powerpoint/2010/main" val="25950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A thought…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t>“So often, children are punished for being human.  Children are not allowed to have grumpy moods, bad attitudes</a:t>
            </a:r>
            <a:r>
              <a:rPr lang="en-US" smtClean="0"/>
              <a:t>, disrespectful </a:t>
            </a:r>
            <a:r>
              <a:rPr lang="en-US" dirty="0" smtClean="0"/>
              <a:t>tones, or bad days, yet we adults have them all the time.  None of us are perfect, and we must stop holding children to a higher standard of perfection than we can attain ourselves”</a:t>
            </a:r>
            <a:endParaRPr lang="en-US" dirty="0"/>
          </a:p>
        </p:txBody>
      </p:sp>
    </p:spTree>
    <p:extLst>
      <p:ext uri="{BB962C8B-B14F-4D97-AF65-F5344CB8AC3E}">
        <p14:creationId xmlns:p14="http://schemas.microsoft.com/office/powerpoint/2010/main" val="3431266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76400" y="6096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“If a child doesn’t know how to read, we </a:t>
            </a:r>
          </a:p>
        </p:txBody>
      </p:sp>
      <p:sp>
        <p:nvSpPr>
          <p:cNvPr id="3075" name="Rectangle 3"/>
          <p:cNvSpPr>
            <a:spLocks noChangeArrowheads="1"/>
          </p:cNvSpPr>
          <p:nvPr/>
        </p:nvSpPr>
        <p:spPr bwMode="auto">
          <a:xfrm>
            <a:off x="1752600" y="1295400"/>
            <a:ext cx="670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 If a child doesn’t know how to swim, we</a:t>
            </a:r>
          </a:p>
        </p:txBody>
      </p:sp>
      <p:sp>
        <p:nvSpPr>
          <p:cNvPr id="3076" name="Rectangle 4"/>
          <p:cNvSpPr>
            <a:spLocks noChangeArrowheads="1"/>
          </p:cNvSpPr>
          <p:nvPr/>
        </p:nvSpPr>
        <p:spPr bwMode="auto">
          <a:xfrm>
            <a:off x="1831975" y="1981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If a child doesn’t know how to multiply, we</a:t>
            </a:r>
          </a:p>
        </p:txBody>
      </p:sp>
      <p:sp>
        <p:nvSpPr>
          <p:cNvPr id="3077" name="Rectangle 5"/>
          <p:cNvSpPr>
            <a:spLocks noChangeArrowheads="1"/>
          </p:cNvSpPr>
          <p:nvPr/>
        </p:nvSpPr>
        <p:spPr bwMode="auto">
          <a:xfrm>
            <a:off x="1828800" y="2667000"/>
            <a:ext cx="6553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If a child doesn’t know how to drive, we</a:t>
            </a:r>
          </a:p>
        </p:txBody>
      </p:sp>
      <p:sp>
        <p:nvSpPr>
          <p:cNvPr id="3078" name="Rectangle 6"/>
          <p:cNvSpPr>
            <a:spLocks noChangeArrowheads="1"/>
          </p:cNvSpPr>
          <p:nvPr/>
        </p:nvSpPr>
        <p:spPr bwMode="auto">
          <a:xfrm>
            <a:off x="1828800" y="3321050"/>
            <a:ext cx="769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000000"/>
                </a:solidFill>
                <a:latin typeface="Times New Roman" pitchFamily="18" charset="0"/>
              </a:rPr>
              <a:t>If a child doesn’t know how to behave, we...</a:t>
            </a:r>
          </a:p>
        </p:txBody>
      </p:sp>
      <p:sp>
        <p:nvSpPr>
          <p:cNvPr id="3079" name="Rectangle 7"/>
          <p:cNvSpPr>
            <a:spLocks noChangeArrowheads="1"/>
          </p:cNvSpPr>
          <p:nvPr/>
        </p:nvSpPr>
        <p:spPr bwMode="auto">
          <a:xfrm>
            <a:off x="1905000" y="4533900"/>
            <a:ext cx="8001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112713" lvl="1" defTabSz="822325" eaLnBrk="0" hangingPunct="0">
              <a:lnSpc>
                <a:spcPct val="90000"/>
              </a:lnSpc>
            </a:pPr>
            <a:r>
              <a:rPr lang="en-US" sz="2600" b="1" dirty="0">
                <a:solidFill>
                  <a:srgbClr val="17198F"/>
                </a:solidFill>
                <a:latin typeface="Times New Roman" pitchFamily="18" charset="0"/>
              </a:rPr>
              <a:t>Why can’t we finish the last sentence as automatically as we do the others?”</a:t>
            </a:r>
          </a:p>
          <a:p>
            <a:pPr marL="112713" lvl="1" algn="ctr" defTabSz="822325" eaLnBrk="0" hangingPunct="0">
              <a:lnSpc>
                <a:spcPct val="90000"/>
              </a:lnSpc>
            </a:pPr>
            <a:r>
              <a:rPr lang="en-US" sz="2600" b="1" dirty="0">
                <a:solidFill>
                  <a:srgbClr val="000000"/>
                </a:solidFill>
                <a:latin typeface="Times New Roman" pitchFamily="18" charset="0"/>
              </a:rPr>
              <a:t>The bottom line: </a:t>
            </a:r>
            <a:r>
              <a:rPr lang="en-US" sz="2600" b="1" dirty="0">
                <a:solidFill>
                  <a:srgbClr val="00B050"/>
                </a:solidFill>
                <a:latin typeface="Times New Roman" pitchFamily="18" charset="0"/>
              </a:rPr>
              <a:t>Teaching</a:t>
            </a:r>
          </a:p>
          <a:p>
            <a:pPr marL="569913" lvl="1" indent="-457200" algn="ctr" defTabSz="822325" eaLnBrk="0" hangingPunct="0">
              <a:lnSpc>
                <a:spcPct val="90000"/>
              </a:lnSpc>
              <a:buFont typeface="Arial" pitchFamily="34" charset="0"/>
              <a:buChar char="•"/>
            </a:pPr>
            <a:r>
              <a:rPr lang="en-US" sz="2600" b="1" dirty="0">
                <a:solidFill>
                  <a:srgbClr val="00B050"/>
                </a:solidFill>
                <a:latin typeface="Times New Roman" pitchFamily="18" charset="0"/>
              </a:rPr>
              <a:t>Teach</a:t>
            </a:r>
            <a:r>
              <a:rPr lang="en-US" sz="2600" b="1" dirty="0">
                <a:solidFill>
                  <a:srgbClr val="000000"/>
                </a:solidFill>
                <a:latin typeface="Times New Roman" pitchFamily="18" charset="0"/>
              </a:rPr>
              <a:t> Expectations</a:t>
            </a:r>
          </a:p>
          <a:p>
            <a:pPr marL="569913" lvl="1" indent="-457200" algn="ctr" defTabSz="822325" eaLnBrk="0" hangingPunct="0">
              <a:lnSpc>
                <a:spcPct val="90000"/>
              </a:lnSpc>
              <a:buFont typeface="Arial" pitchFamily="34" charset="0"/>
              <a:buChar char="•"/>
            </a:pPr>
            <a:r>
              <a:rPr lang="en-US" sz="2600" b="1" dirty="0">
                <a:solidFill>
                  <a:srgbClr val="00B050"/>
                </a:solidFill>
                <a:latin typeface="Times New Roman" pitchFamily="18" charset="0"/>
              </a:rPr>
              <a:t>Teach</a:t>
            </a:r>
            <a:r>
              <a:rPr lang="en-US" sz="2600" b="1" dirty="0">
                <a:solidFill>
                  <a:srgbClr val="000000"/>
                </a:solidFill>
                <a:latin typeface="Times New Roman" pitchFamily="18" charset="0"/>
              </a:rPr>
              <a:t> Routines and Procedures</a:t>
            </a:r>
            <a:endParaRPr lang="en-US" sz="2600" b="1" dirty="0">
              <a:solidFill>
                <a:srgbClr val="000000"/>
              </a:solidFill>
              <a:latin typeface="Times New Roman" pitchFamily="18" charset="0"/>
            </a:endParaRPr>
          </a:p>
        </p:txBody>
      </p:sp>
      <p:sp>
        <p:nvSpPr>
          <p:cNvPr id="3080" name="Rectangle 8"/>
          <p:cNvSpPr>
            <a:spLocks noChangeArrowheads="1"/>
          </p:cNvSpPr>
          <p:nvPr/>
        </p:nvSpPr>
        <p:spPr bwMode="auto">
          <a:xfrm>
            <a:off x="8308975" y="584201"/>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endParaRPr lang="en-US" sz="2600" b="1" dirty="0">
              <a:solidFill>
                <a:srgbClr val="000000"/>
              </a:solidFill>
              <a:latin typeface="Times New Roman" pitchFamily="18" charset="0"/>
            </a:endParaRPr>
          </a:p>
        </p:txBody>
      </p:sp>
      <p:sp>
        <p:nvSpPr>
          <p:cNvPr id="3081" name="Rectangle 9"/>
          <p:cNvSpPr>
            <a:spLocks noChangeArrowheads="1"/>
          </p:cNvSpPr>
          <p:nvPr/>
        </p:nvSpPr>
        <p:spPr bwMode="auto">
          <a:xfrm>
            <a:off x="8308975" y="1263651"/>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endParaRPr lang="en-US" sz="2600" b="1" dirty="0">
              <a:solidFill>
                <a:srgbClr val="000000"/>
              </a:solidFill>
              <a:latin typeface="Times New Roman" pitchFamily="18" charset="0"/>
            </a:endParaRPr>
          </a:p>
        </p:txBody>
      </p:sp>
      <p:sp>
        <p:nvSpPr>
          <p:cNvPr id="3082" name="Rectangle 10"/>
          <p:cNvSpPr>
            <a:spLocks noChangeArrowheads="1"/>
          </p:cNvSpPr>
          <p:nvPr/>
        </p:nvSpPr>
        <p:spPr bwMode="auto">
          <a:xfrm>
            <a:off x="8305800" y="1981201"/>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p>
        </p:txBody>
      </p:sp>
      <p:sp>
        <p:nvSpPr>
          <p:cNvPr id="3083" name="Rectangle 11"/>
          <p:cNvSpPr>
            <a:spLocks noChangeArrowheads="1"/>
          </p:cNvSpPr>
          <p:nvPr/>
        </p:nvSpPr>
        <p:spPr bwMode="auto">
          <a:xfrm>
            <a:off x="8267700" y="2641601"/>
            <a:ext cx="10302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p>
        </p:txBody>
      </p:sp>
      <p:sp>
        <p:nvSpPr>
          <p:cNvPr id="3084" name="Rectangle 12"/>
          <p:cNvSpPr>
            <a:spLocks noChangeArrowheads="1"/>
          </p:cNvSpPr>
          <p:nvPr/>
        </p:nvSpPr>
        <p:spPr bwMode="auto">
          <a:xfrm>
            <a:off x="7620000" y="3778251"/>
            <a:ext cx="24145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spAutoFit/>
          </a:bodyPr>
          <a:lstStyle/>
          <a:p>
            <a:pPr defTabSz="822325" eaLnBrk="0" hangingPunct="0"/>
            <a:r>
              <a:rPr lang="en-US" sz="2600" b="1" dirty="0">
                <a:solidFill>
                  <a:srgbClr val="33CC33"/>
                </a:solidFill>
                <a:latin typeface="Times New Roman" pitchFamily="18" charset="0"/>
              </a:rPr>
              <a:t>teach?</a:t>
            </a:r>
            <a:r>
              <a:rPr lang="en-US" sz="2600" b="1" dirty="0">
                <a:solidFill>
                  <a:srgbClr val="000000"/>
                </a:solidFill>
                <a:latin typeface="Times New Roman" pitchFamily="18" charset="0"/>
              </a:rPr>
              <a:t>  </a:t>
            </a:r>
            <a:r>
              <a:rPr lang="en-US" sz="2600" b="1" dirty="0">
                <a:solidFill>
                  <a:srgbClr val="CB0F09"/>
                </a:solidFill>
                <a:latin typeface="Times New Roman" pitchFamily="18" charset="0"/>
              </a:rPr>
              <a:t>punish?</a:t>
            </a:r>
            <a:endParaRPr lang="en-US" sz="2600" b="1" dirty="0">
              <a:solidFill>
                <a:srgbClr val="000000"/>
              </a:solidFill>
              <a:latin typeface="Times New Roman" pitchFamily="18" charset="0"/>
            </a:endParaRPr>
          </a:p>
        </p:txBody>
      </p:sp>
    </p:spTree>
    <p:extLst>
      <p:ext uri="{BB962C8B-B14F-4D97-AF65-F5344CB8AC3E}">
        <p14:creationId xmlns:p14="http://schemas.microsoft.com/office/powerpoint/2010/main" val="2664446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80"/>
                                        </p:tgtEl>
                                        <p:attrNameLst>
                                          <p:attrName>style.visibility</p:attrName>
                                        </p:attrNameLst>
                                      </p:cBhvr>
                                      <p:to>
                                        <p:strVal val="visible"/>
                                      </p:to>
                                    </p:set>
                                    <p:anim calcmode="lin" valueType="num">
                                      <p:cBhvr additive="base">
                                        <p:cTn id="13" dur="500" fill="hold"/>
                                        <p:tgtEl>
                                          <p:spTgt spid="3080"/>
                                        </p:tgtEl>
                                        <p:attrNameLst>
                                          <p:attrName>ppt_x</p:attrName>
                                        </p:attrNameLst>
                                      </p:cBhvr>
                                      <p:tavLst>
                                        <p:tav tm="0">
                                          <p:val>
                                            <p:strVal val="#ppt_x"/>
                                          </p:val>
                                        </p:tav>
                                        <p:tav tm="100000">
                                          <p:val>
                                            <p:strVal val="#ppt_x"/>
                                          </p:val>
                                        </p:tav>
                                      </p:tavLst>
                                    </p:anim>
                                    <p:anim calcmode="lin" valueType="num">
                                      <p:cBhvr additive="base">
                                        <p:cTn id="1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0-#ppt_w/2"/>
                                          </p:val>
                                        </p:tav>
                                        <p:tav tm="100000">
                                          <p:val>
                                            <p:strVal val="#ppt_x"/>
                                          </p:val>
                                        </p:tav>
                                      </p:tavLst>
                                    </p:anim>
                                    <p:anim calcmode="lin" valueType="num">
                                      <p:cBhvr additive="base">
                                        <p:cTn id="2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81"/>
                                        </p:tgtEl>
                                        <p:attrNameLst>
                                          <p:attrName>style.visibility</p:attrName>
                                        </p:attrNameLst>
                                      </p:cBhvr>
                                      <p:to>
                                        <p:strVal val="visible"/>
                                      </p:to>
                                    </p:set>
                                    <p:anim calcmode="lin" valueType="num">
                                      <p:cBhvr additive="base">
                                        <p:cTn id="25" dur="500" fill="hold"/>
                                        <p:tgtEl>
                                          <p:spTgt spid="3081"/>
                                        </p:tgtEl>
                                        <p:attrNameLst>
                                          <p:attrName>ppt_x</p:attrName>
                                        </p:attrNameLst>
                                      </p:cBhvr>
                                      <p:tavLst>
                                        <p:tav tm="0">
                                          <p:val>
                                            <p:strVal val="1+#ppt_w/2"/>
                                          </p:val>
                                        </p:tav>
                                        <p:tav tm="100000">
                                          <p:val>
                                            <p:strVal val="#ppt_x"/>
                                          </p:val>
                                        </p:tav>
                                      </p:tavLst>
                                    </p:anim>
                                    <p:anim calcmode="lin" valueType="num">
                                      <p:cBhvr additive="base">
                                        <p:cTn id="26"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additive="base">
                                        <p:cTn id="31" dur="500" fill="hold"/>
                                        <p:tgtEl>
                                          <p:spTgt spid="3076"/>
                                        </p:tgtEl>
                                        <p:attrNameLst>
                                          <p:attrName>ppt_x</p:attrName>
                                        </p:attrNameLst>
                                      </p:cBhvr>
                                      <p:tavLst>
                                        <p:tav tm="0">
                                          <p:val>
                                            <p:strVal val="0-#ppt_w/2"/>
                                          </p:val>
                                        </p:tav>
                                        <p:tav tm="100000">
                                          <p:val>
                                            <p:strVal val="#ppt_x"/>
                                          </p:val>
                                        </p:tav>
                                      </p:tavLst>
                                    </p:anim>
                                    <p:anim calcmode="lin" valueType="num">
                                      <p:cBhvr additive="base">
                                        <p:cTn id="32"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82"/>
                                        </p:tgtEl>
                                        <p:attrNameLst>
                                          <p:attrName>style.visibility</p:attrName>
                                        </p:attrNameLst>
                                      </p:cBhvr>
                                      <p:to>
                                        <p:strVal val="visible"/>
                                      </p:to>
                                    </p:set>
                                    <p:anim calcmode="lin" valueType="num">
                                      <p:cBhvr additive="base">
                                        <p:cTn id="37" dur="500" fill="hold"/>
                                        <p:tgtEl>
                                          <p:spTgt spid="3082"/>
                                        </p:tgtEl>
                                        <p:attrNameLst>
                                          <p:attrName>ppt_x</p:attrName>
                                        </p:attrNameLst>
                                      </p:cBhvr>
                                      <p:tavLst>
                                        <p:tav tm="0">
                                          <p:val>
                                            <p:strVal val="1+#ppt_w/2"/>
                                          </p:val>
                                        </p:tav>
                                        <p:tav tm="100000">
                                          <p:val>
                                            <p:strVal val="#ppt_x"/>
                                          </p:val>
                                        </p:tav>
                                      </p:tavLst>
                                    </p:anim>
                                    <p:anim calcmode="lin" valueType="num">
                                      <p:cBhvr additive="base">
                                        <p:cTn id="38"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77"/>
                                        </p:tgtEl>
                                        <p:attrNameLst>
                                          <p:attrName>style.visibility</p:attrName>
                                        </p:attrNameLst>
                                      </p:cBhvr>
                                      <p:to>
                                        <p:strVal val="visible"/>
                                      </p:to>
                                    </p:set>
                                    <p:anim calcmode="lin" valueType="num">
                                      <p:cBhvr additive="base">
                                        <p:cTn id="43" dur="500" fill="hold"/>
                                        <p:tgtEl>
                                          <p:spTgt spid="3077"/>
                                        </p:tgtEl>
                                        <p:attrNameLst>
                                          <p:attrName>ppt_x</p:attrName>
                                        </p:attrNameLst>
                                      </p:cBhvr>
                                      <p:tavLst>
                                        <p:tav tm="0">
                                          <p:val>
                                            <p:strVal val="0-#ppt_w/2"/>
                                          </p:val>
                                        </p:tav>
                                        <p:tav tm="100000">
                                          <p:val>
                                            <p:strVal val="#ppt_x"/>
                                          </p:val>
                                        </p:tav>
                                      </p:tavLst>
                                    </p:anim>
                                    <p:anim calcmode="lin" valueType="num">
                                      <p:cBhvr additive="base">
                                        <p:cTn id="44"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083"/>
                                        </p:tgtEl>
                                        <p:attrNameLst>
                                          <p:attrName>style.visibility</p:attrName>
                                        </p:attrNameLst>
                                      </p:cBhvr>
                                      <p:to>
                                        <p:strVal val="visible"/>
                                      </p:to>
                                    </p:set>
                                    <p:anim calcmode="lin" valueType="num">
                                      <p:cBhvr additive="base">
                                        <p:cTn id="49" dur="500" fill="hold"/>
                                        <p:tgtEl>
                                          <p:spTgt spid="3083"/>
                                        </p:tgtEl>
                                        <p:attrNameLst>
                                          <p:attrName>ppt_x</p:attrName>
                                        </p:attrNameLst>
                                      </p:cBhvr>
                                      <p:tavLst>
                                        <p:tav tm="0">
                                          <p:val>
                                            <p:strVal val="1+#ppt_w/2"/>
                                          </p:val>
                                        </p:tav>
                                        <p:tav tm="100000">
                                          <p:val>
                                            <p:strVal val="#ppt_x"/>
                                          </p:val>
                                        </p:tav>
                                      </p:tavLst>
                                    </p:anim>
                                    <p:anim calcmode="lin" valueType="num">
                                      <p:cBhvr additive="base">
                                        <p:cTn id="50"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78"/>
                                        </p:tgtEl>
                                        <p:attrNameLst>
                                          <p:attrName>style.visibility</p:attrName>
                                        </p:attrNameLst>
                                      </p:cBhvr>
                                      <p:to>
                                        <p:strVal val="visible"/>
                                      </p:to>
                                    </p:set>
                                    <p:anim calcmode="lin" valueType="num">
                                      <p:cBhvr additive="base">
                                        <p:cTn id="55" dur="500" fill="hold"/>
                                        <p:tgtEl>
                                          <p:spTgt spid="3078"/>
                                        </p:tgtEl>
                                        <p:attrNameLst>
                                          <p:attrName>ppt_x</p:attrName>
                                        </p:attrNameLst>
                                      </p:cBhvr>
                                      <p:tavLst>
                                        <p:tav tm="0">
                                          <p:val>
                                            <p:strVal val="0-#ppt_w/2"/>
                                          </p:val>
                                        </p:tav>
                                        <p:tav tm="100000">
                                          <p:val>
                                            <p:strVal val="#ppt_x"/>
                                          </p:val>
                                        </p:tav>
                                      </p:tavLst>
                                    </p:anim>
                                    <p:anim calcmode="lin" valueType="num">
                                      <p:cBhvr additive="base">
                                        <p:cTn id="56"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084"/>
                                        </p:tgtEl>
                                        <p:attrNameLst>
                                          <p:attrName>style.visibility</p:attrName>
                                        </p:attrNameLst>
                                      </p:cBhvr>
                                      <p:to>
                                        <p:strVal val="visible"/>
                                      </p:to>
                                    </p:set>
                                    <p:anim calcmode="lin" valueType="num">
                                      <p:cBhvr additive="base">
                                        <p:cTn id="61" dur="500" fill="hold"/>
                                        <p:tgtEl>
                                          <p:spTgt spid="3084"/>
                                        </p:tgtEl>
                                        <p:attrNameLst>
                                          <p:attrName>ppt_x</p:attrName>
                                        </p:attrNameLst>
                                      </p:cBhvr>
                                      <p:tavLst>
                                        <p:tav tm="0">
                                          <p:val>
                                            <p:strVal val="1+#ppt_w/2"/>
                                          </p:val>
                                        </p:tav>
                                        <p:tav tm="100000">
                                          <p:val>
                                            <p:strVal val="#ppt_x"/>
                                          </p:val>
                                        </p:tav>
                                      </p:tavLst>
                                    </p:anim>
                                    <p:anim calcmode="lin" valueType="num">
                                      <p:cBhvr additive="base">
                                        <p:cTn id="62"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79"/>
                                        </p:tgtEl>
                                        <p:attrNameLst>
                                          <p:attrName>style.visibility</p:attrName>
                                        </p:attrNameLst>
                                      </p:cBhvr>
                                      <p:to>
                                        <p:strVal val="visible"/>
                                      </p:to>
                                    </p:set>
                                    <p:anim calcmode="lin" valueType="num">
                                      <p:cBhvr additive="base">
                                        <p:cTn id="67" dur="500" fill="hold"/>
                                        <p:tgtEl>
                                          <p:spTgt spid="3079"/>
                                        </p:tgtEl>
                                        <p:attrNameLst>
                                          <p:attrName>ppt_x</p:attrName>
                                        </p:attrNameLst>
                                      </p:cBhvr>
                                      <p:tavLst>
                                        <p:tav tm="0">
                                          <p:val>
                                            <p:strVal val="#ppt_x"/>
                                          </p:val>
                                        </p:tav>
                                        <p:tav tm="100000">
                                          <p:val>
                                            <p:strVal val="#ppt_x"/>
                                          </p:val>
                                        </p:tav>
                                      </p:tavLst>
                                    </p:anim>
                                    <p:anim calcmode="lin" valueType="num">
                                      <p:cBhvr additive="base">
                                        <p:cTn id="6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3076" grpId="0" autoUpdateAnimBg="0"/>
      <p:bldP spid="3077" grpId="0" autoUpdateAnimBg="0"/>
      <p:bldP spid="3078" grpId="0" autoUpdateAnimBg="0"/>
      <p:bldP spid="3079" grpId="0" autoUpdateAnimBg="0"/>
      <p:bldP spid="3080" grpId="0" autoUpdateAnimBg="0"/>
      <p:bldP spid="3081" grpId="0" autoUpdateAnimBg="0"/>
      <p:bldP spid="3082" grpId="0" autoUpdateAnimBg="0"/>
      <p:bldP spid="3083" grpId="0" autoUpdateAnimBg="0"/>
      <p:bldP spid="308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4724400" y="1143000"/>
            <a:ext cx="3657600" cy="5257800"/>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p>
        </p:txBody>
      </p:sp>
      <p:sp>
        <p:nvSpPr>
          <p:cNvPr id="21507" name="AutoShape 3"/>
          <p:cNvSpPr>
            <a:spLocks noChangeArrowheads="1"/>
          </p:cNvSpPr>
          <p:nvPr/>
        </p:nvSpPr>
        <p:spPr bwMode="auto">
          <a:xfrm>
            <a:off x="6096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21508" name="AutoShape 4"/>
          <p:cNvSpPr>
            <a:spLocks noChangeArrowheads="1"/>
          </p:cNvSpPr>
          <p:nvPr/>
        </p:nvSpPr>
        <p:spPr bwMode="auto">
          <a:xfrm>
            <a:off x="6354763" y="1066800"/>
            <a:ext cx="404812" cy="6096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sp>
        <p:nvSpPr>
          <p:cNvPr id="21509" name="AutoShape 5"/>
          <p:cNvSpPr>
            <a:spLocks/>
          </p:cNvSpPr>
          <p:nvPr/>
        </p:nvSpPr>
        <p:spPr bwMode="auto">
          <a:xfrm rot="1068829">
            <a:off x="5105400" y="838201"/>
            <a:ext cx="457200" cy="5673725"/>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0" name="Text Box 6"/>
          <p:cNvSpPr txBox="1">
            <a:spLocks noChangeArrowheads="1"/>
          </p:cNvSpPr>
          <p:nvPr/>
        </p:nvSpPr>
        <p:spPr bwMode="auto">
          <a:xfrm>
            <a:off x="2625725" y="2967038"/>
            <a:ext cx="2209800" cy="14779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Primary Prevention:</a:t>
            </a:r>
          </a:p>
          <a:p>
            <a:pPr>
              <a:spcBef>
                <a:spcPct val="0"/>
              </a:spcBef>
            </a:pPr>
            <a:r>
              <a:rPr lang="en-US" altLang="en-US" sz="1800">
                <a:solidFill>
                  <a:schemeClr val="tx1"/>
                </a:solidFill>
              </a:rPr>
              <a:t>School-/Classroom-</a:t>
            </a:r>
          </a:p>
          <a:p>
            <a:pPr>
              <a:spcBef>
                <a:spcPct val="0"/>
              </a:spcBef>
            </a:pPr>
            <a:r>
              <a:rPr lang="en-US" altLang="en-US" sz="1800">
                <a:solidFill>
                  <a:schemeClr val="tx1"/>
                </a:solidFill>
              </a:rPr>
              <a:t>Wide Systems for</a:t>
            </a:r>
          </a:p>
          <a:p>
            <a:pPr>
              <a:spcBef>
                <a:spcPct val="0"/>
              </a:spcBef>
            </a:pPr>
            <a:r>
              <a:rPr lang="en-US" altLang="en-US" sz="1800">
                <a:solidFill>
                  <a:schemeClr val="tx1"/>
                </a:solidFill>
              </a:rPr>
              <a:t>All Students,</a:t>
            </a:r>
          </a:p>
          <a:p>
            <a:pPr>
              <a:spcBef>
                <a:spcPct val="0"/>
              </a:spcBef>
            </a:pPr>
            <a:r>
              <a:rPr lang="en-US" altLang="en-US" sz="1800">
                <a:solidFill>
                  <a:schemeClr val="tx1"/>
                </a:solidFill>
              </a:rPr>
              <a:t>Staff, &amp; Settings</a:t>
            </a:r>
          </a:p>
        </p:txBody>
      </p:sp>
      <p:sp>
        <p:nvSpPr>
          <p:cNvPr id="21511" name="AutoShape 7"/>
          <p:cNvSpPr>
            <a:spLocks/>
          </p:cNvSpPr>
          <p:nvPr/>
        </p:nvSpPr>
        <p:spPr bwMode="auto">
          <a:xfrm rot="-1184886">
            <a:off x="7086600" y="9906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2" name="AutoShape 8"/>
          <p:cNvSpPr>
            <a:spLocks/>
          </p:cNvSpPr>
          <p:nvPr/>
        </p:nvSpPr>
        <p:spPr bwMode="auto">
          <a:xfrm rot="-1243991">
            <a:off x="6908800" y="9350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3" name="Text Box 9"/>
          <p:cNvSpPr txBox="1">
            <a:spLocks noChangeArrowheads="1"/>
          </p:cNvSpPr>
          <p:nvPr/>
        </p:nvSpPr>
        <p:spPr bwMode="auto">
          <a:xfrm>
            <a:off x="7521576" y="1905000"/>
            <a:ext cx="2689225" cy="1200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Secondary Prevention:</a:t>
            </a:r>
          </a:p>
          <a:p>
            <a:pPr>
              <a:spcBef>
                <a:spcPct val="0"/>
              </a:spcBef>
            </a:pPr>
            <a:r>
              <a:rPr lang="en-US" altLang="en-US" sz="1800">
                <a:solidFill>
                  <a:schemeClr val="tx1"/>
                </a:solidFill>
              </a:rPr>
              <a:t>Specialized Group</a:t>
            </a:r>
          </a:p>
          <a:p>
            <a:pPr>
              <a:spcBef>
                <a:spcPct val="0"/>
              </a:spcBef>
            </a:pPr>
            <a:r>
              <a:rPr lang="en-US" altLang="en-US" sz="1800">
                <a:solidFill>
                  <a:schemeClr val="tx1"/>
                </a:solidFill>
              </a:rPr>
              <a:t>Systems for Students with At-Risk Behavior</a:t>
            </a:r>
          </a:p>
        </p:txBody>
      </p:sp>
      <p:sp>
        <p:nvSpPr>
          <p:cNvPr id="21514" name="Text Box 10"/>
          <p:cNvSpPr txBox="1">
            <a:spLocks noChangeArrowheads="1"/>
          </p:cNvSpPr>
          <p:nvPr/>
        </p:nvSpPr>
        <p:spPr bwMode="auto">
          <a:xfrm>
            <a:off x="7543800" y="304801"/>
            <a:ext cx="2667000" cy="14779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Tertiary Prevention:</a:t>
            </a:r>
          </a:p>
          <a:p>
            <a:pPr>
              <a:spcBef>
                <a:spcPct val="0"/>
              </a:spcBef>
            </a:pPr>
            <a:r>
              <a:rPr lang="en-US" altLang="en-US" sz="1800">
                <a:solidFill>
                  <a:schemeClr val="tx1"/>
                </a:solidFill>
              </a:rPr>
              <a:t>Specialized </a:t>
            </a:r>
          </a:p>
          <a:p>
            <a:pPr>
              <a:spcBef>
                <a:spcPct val="0"/>
              </a:spcBef>
            </a:pPr>
            <a:r>
              <a:rPr lang="en-US" altLang="en-US" sz="1800">
                <a:solidFill>
                  <a:schemeClr val="tx1"/>
                </a:solidFill>
              </a:rPr>
              <a:t>Individualized</a:t>
            </a:r>
          </a:p>
          <a:p>
            <a:pPr>
              <a:spcBef>
                <a:spcPct val="0"/>
              </a:spcBef>
            </a:pPr>
            <a:r>
              <a:rPr lang="en-US" altLang="en-US" sz="1800">
                <a:solidFill>
                  <a:schemeClr val="tx1"/>
                </a:solidFill>
              </a:rPr>
              <a:t>Systems for Students with High-Risk Behavior</a:t>
            </a:r>
          </a:p>
        </p:txBody>
      </p:sp>
      <p:sp>
        <p:nvSpPr>
          <p:cNvPr id="21515" name="Text Box 11"/>
          <p:cNvSpPr txBox="1">
            <a:spLocks noChangeArrowheads="1"/>
          </p:cNvSpPr>
          <p:nvPr/>
        </p:nvSpPr>
        <p:spPr bwMode="auto">
          <a:xfrm>
            <a:off x="5410200" y="59436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~80% of Students</a:t>
            </a:r>
          </a:p>
        </p:txBody>
      </p:sp>
      <p:sp>
        <p:nvSpPr>
          <p:cNvPr id="21516" name="Text Box 12"/>
          <p:cNvSpPr txBox="1">
            <a:spLocks noChangeArrowheads="1"/>
          </p:cNvSpPr>
          <p:nvPr/>
        </p:nvSpPr>
        <p:spPr bwMode="auto">
          <a:xfrm>
            <a:off x="6149975" y="2057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~15% </a:t>
            </a:r>
          </a:p>
        </p:txBody>
      </p:sp>
      <p:sp>
        <p:nvSpPr>
          <p:cNvPr id="21517" name="Text Box 13"/>
          <p:cNvSpPr txBox="1">
            <a:spLocks noChangeArrowheads="1"/>
          </p:cNvSpPr>
          <p:nvPr/>
        </p:nvSpPr>
        <p:spPr bwMode="auto">
          <a:xfrm>
            <a:off x="6140450" y="1295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~5% </a:t>
            </a:r>
          </a:p>
        </p:txBody>
      </p:sp>
      <p:sp>
        <p:nvSpPr>
          <p:cNvPr id="21518" name="Text Box 14"/>
          <p:cNvSpPr txBox="1">
            <a:spLocks noChangeArrowheads="1"/>
          </p:cNvSpPr>
          <p:nvPr/>
        </p:nvSpPr>
        <p:spPr bwMode="auto">
          <a:xfrm>
            <a:off x="2209801" y="528639"/>
            <a:ext cx="2962275" cy="923925"/>
          </a:xfrm>
          <a:prstGeom prst="rect">
            <a:avLst/>
          </a:prstGeom>
          <a:solidFill>
            <a:srgbClr val="99CCFF"/>
          </a:solidFill>
          <a:ln w="19050">
            <a:solidFill>
              <a:schemeClr val="tx2"/>
            </a:solidFill>
            <a:miter lim="800000"/>
            <a:headEnd/>
            <a:tailEnd/>
          </a:ln>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a:spcBef>
                <a:spcPct val="0"/>
              </a:spcBef>
            </a:pPr>
            <a:r>
              <a:rPr lang="en-US" altLang="en-US" sz="1800">
                <a:solidFill>
                  <a:schemeClr val="tx1"/>
                </a:solidFill>
              </a:rPr>
              <a:t>CONTINUUM OF</a:t>
            </a:r>
          </a:p>
          <a:p>
            <a:pPr>
              <a:spcBef>
                <a:spcPct val="0"/>
              </a:spcBef>
            </a:pPr>
            <a:r>
              <a:rPr lang="en-US" altLang="en-US" sz="1800">
                <a:solidFill>
                  <a:schemeClr val="tx1"/>
                </a:solidFill>
              </a:rPr>
              <a:t>SCHOOL-WIDE </a:t>
            </a:r>
          </a:p>
          <a:p>
            <a:pPr>
              <a:spcBef>
                <a:spcPct val="0"/>
              </a:spcBef>
            </a:pPr>
            <a:r>
              <a:rPr lang="en-US" altLang="en-US" sz="1800">
                <a:solidFill>
                  <a:schemeClr val="tx1"/>
                </a:solidFill>
              </a:rPr>
              <a:t>PBIS</a:t>
            </a:r>
          </a:p>
        </p:txBody>
      </p:sp>
    </p:spTree>
    <p:extLst>
      <p:ext uri="{BB962C8B-B14F-4D97-AF65-F5344CB8AC3E}">
        <p14:creationId xmlns:p14="http://schemas.microsoft.com/office/powerpoint/2010/main" val="2555746659"/>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438400" y="0"/>
            <a:ext cx="7772400" cy="1143000"/>
          </a:xfrm>
        </p:spPr>
        <p:txBody>
          <a:bodyPr/>
          <a:lstStyle/>
          <a:p>
            <a:pPr eaLnBrk="1" hangingPunct="1"/>
            <a:r>
              <a:rPr lang="en-US" b="1" dirty="0" smtClean="0">
                <a:solidFill>
                  <a:srgbClr val="00B050"/>
                </a:solidFill>
                <a:latin typeface="Times New Roman" panose="02020603050405020304" pitchFamily="18" charset="0"/>
                <a:cs typeface="Times New Roman" panose="02020603050405020304" pitchFamily="18" charset="0"/>
              </a:rPr>
              <a:t>Critical Elements</a:t>
            </a:r>
          </a:p>
        </p:txBody>
      </p:sp>
      <p:sp>
        <p:nvSpPr>
          <p:cNvPr id="114691" name="Rectangle 3"/>
          <p:cNvSpPr>
            <a:spLocks noGrp="1" noChangeArrowheads="1"/>
          </p:cNvSpPr>
          <p:nvPr>
            <p:ph idx="1"/>
          </p:nvPr>
        </p:nvSpPr>
        <p:spPr>
          <a:xfrm>
            <a:off x="1752600" y="914400"/>
            <a:ext cx="8686800" cy="5410200"/>
          </a:xfrm>
        </p:spPr>
        <p:txBody>
          <a:bodyPr>
            <a:normAutofit lnSpcReduction="10000"/>
          </a:bodyPr>
          <a:lstStyle/>
          <a:p>
            <a:pPr marL="512753" indent="-512753">
              <a:buFont typeface="Calibri" pitchFamily="34" charset="0"/>
              <a:buAutoNum type="arabicPeriod"/>
            </a:pPr>
            <a:r>
              <a:rPr lang="en-US" b="1" dirty="0"/>
              <a:t>PBIS Team</a:t>
            </a:r>
          </a:p>
          <a:p>
            <a:pPr marL="512753" indent="-512753">
              <a:buFont typeface="Calibri" pitchFamily="34" charset="0"/>
              <a:buAutoNum type="arabicPeriod"/>
            </a:pPr>
            <a:r>
              <a:rPr lang="en-US" b="1" dirty="0" smtClean="0"/>
              <a:t>Faculty/Staff Commitment</a:t>
            </a:r>
          </a:p>
          <a:p>
            <a:pPr marL="512753" indent="-512753">
              <a:buFont typeface="Calibri" pitchFamily="34" charset="0"/>
              <a:buAutoNum type="arabicPeriod"/>
            </a:pPr>
            <a:r>
              <a:rPr lang="en-US" b="1" dirty="0" smtClean="0"/>
              <a:t>Expectations and Rules Developed</a:t>
            </a:r>
          </a:p>
          <a:p>
            <a:pPr marL="512753" indent="-512753">
              <a:buFont typeface="Calibri" pitchFamily="34" charset="0"/>
              <a:buAutoNum type="arabicPeriod"/>
            </a:pPr>
            <a:r>
              <a:rPr lang="en-US" b="1" dirty="0" smtClean="0"/>
              <a:t>Plans for Teaching expectations/rules</a:t>
            </a:r>
          </a:p>
          <a:p>
            <a:pPr marL="512753" indent="-512753">
              <a:buFont typeface="Calibri" pitchFamily="34" charset="0"/>
              <a:buAutoNum type="arabicPeriod"/>
            </a:pPr>
            <a:r>
              <a:rPr lang="en-US" b="1" dirty="0" smtClean="0"/>
              <a:t>Reward/Recognition Program Established</a:t>
            </a:r>
          </a:p>
          <a:p>
            <a:pPr marL="512753" indent="-512753">
              <a:buFont typeface="Calibri" pitchFamily="34" charset="0"/>
              <a:buAutoNum type="arabicPeriod"/>
            </a:pPr>
            <a:r>
              <a:rPr lang="en-US" b="1" dirty="0" smtClean="0"/>
              <a:t>Effective Procedures for Dealing with Problem Behaviors</a:t>
            </a:r>
          </a:p>
          <a:p>
            <a:pPr marL="512753" indent="-512753">
              <a:buFont typeface="Calibri" pitchFamily="34" charset="0"/>
              <a:buAutoNum type="arabicPeriod"/>
            </a:pPr>
            <a:r>
              <a:rPr lang="en-US" b="1" dirty="0" smtClean="0"/>
              <a:t>Data Entry and Analysis Plan Established</a:t>
            </a:r>
          </a:p>
          <a:p>
            <a:pPr marL="512753" indent="-512753">
              <a:buFont typeface="Calibri" pitchFamily="34" charset="0"/>
              <a:buAutoNum type="arabicPeriod"/>
            </a:pPr>
            <a:r>
              <a:rPr lang="en-US" b="1" dirty="0" smtClean="0"/>
              <a:t>Classroom Systems</a:t>
            </a:r>
          </a:p>
          <a:p>
            <a:pPr marL="512753" indent="-512753">
              <a:buFont typeface="Calibri" pitchFamily="34" charset="0"/>
              <a:buAutoNum type="arabicPeriod"/>
            </a:pPr>
            <a:r>
              <a:rPr lang="en-US" b="1" dirty="0" smtClean="0"/>
              <a:t>Evaluation </a:t>
            </a:r>
          </a:p>
          <a:p>
            <a:pPr marL="512753" indent="-512753">
              <a:buFont typeface="Calibri" pitchFamily="34" charset="0"/>
              <a:buAutoNum type="arabicPeriod"/>
            </a:pPr>
            <a:r>
              <a:rPr lang="en-US" b="1" dirty="0" smtClean="0"/>
              <a:t>Implementation Plan</a:t>
            </a:r>
          </a:p>
          <a:p>
            <a:pPr marL="512753" indent="-512753">
              <a:buFont typeface="Calibri" pitchFamily="34" charset="0"/>
              <a:buAutoNum type="arabicPeriod"/>
            </a:pPr>
            <a:endParaRPr lang="en-US" b="1" dirty="0"/>
          </a:p>
        </p:txBody>
      </p:sp>
    </p:spTree>
    <p:extLst>
      <p:ext uri="{BB962C8B-B14F-4D97-AF65-F5344CB8AC3E}">
        <p14:creationId xmlns:p14="http://schemas.microsoft.com/office/powerpoint/2010/main" val="101690648"/>
      </p:ext>
    </p:extLst>
  </p:cSld>
  <p:clrMapOvr>
    <a:masterClrMapping/>
  </p:clrMapOvr>
  <p:transition spd="slow">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0-0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Rectangle 3"/>
          <p:cNvSpPr>
            <a:spLocks noChangeArrowheads="1"/>
          </p:cNvSpPr>
          <p:nvPr/>
        </p:nvSpPr>
        <p:spPr bwMode="auto">
          <a:xfrm rot="-191901">
            <a:off x="4660900" y="2354264"/>
            <a:ext cx="3276600" cy="2168525"/>
          </a:xfrm>
          <a:prstGeom prst="rect">
            <a:avLst/>
          </a:prstGeom>
          <a:solidFill>
            <a:srgbClr val="6699FF"/>
          </a:solidFill>
          <a:ln w="9525">
            <a:solidFill>
              <a:schemeClr val="tx1"/>
            </a:solidFill>
            <a:miter lim="800000"/>
            <a:headEnd/>
            <a:tailEnd/>
          </a:ln>
        </p:spPr>
        <p:txBody>
          <a:bodyPr wrap="none" anchor="ctr"/>
          <a:lstStyle/>
          <a:p>
            <a:pPr>
              <a:spcBef>
                <a:spcPct val="0"/>
              </a:spcBef>
            </a:pPr>
            <a:r>
              <a:rPr lang="en-US" sz="2400" u="sng">
                <a:solidFill>
                  <a:schemeClr val="accent2"/>
                </a:solidFill>
                <a:latin typeface="Arial Black" pitchFamily="34" charset="0"/>
                <a:cs typeface="Arial" pitchFamily="34" charset="0"/>
              </a:rPr>
              <a:t>School Rules</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Food</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Weapons</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Backpacks</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Drugs/Smoking</a:t>
            </a:r>
          </a:p>
          <a:p>
            <a:pPr>
              <a:spcBef>
                <a:spcPct val="0"/>
              </a:spcBef>
            </a:pPr>
            <a:r>
              <a:rPr lang="en-US" sz="2400">
                <a:solidFill>
                  <a:srgbClr val="FF3300"/>
                </a:solidFill>
                <a:latin typeface="Arial Black" pitchFamily="34" charset="0"/>
                <a:cs typeface="Arial" pitchFamily="34" charset="0"/>
              </a:rPr>
              <a:t>NO</a:t>
            </a:r>
            <a:r>
              <a:rPr lang="en-US" sz="2400">
                <a:solidFill>
                  <a:schemeClr val="accent2"/>
                </a:solidFill>
                <a:latin typeface="Arial Black" pitchFamily="34" charset="0"/>
                <a:cs typeface="Arial" pitchFamily="34" charset="0"/>
              </a:rPr>
              <a:t> Bullying</a:t>
            </a:r>
          </a:p>
        </p:txBody>
      </p:sp>
      <p:sp>
        <p:nvSpPr>
          <p:cNvPr id="316420" name="Text Box 4"/>
          <p:cNvSpPr txBox="1">
            <a:spLocks noChangeArrowheads="1"/>
          </p:cNvSpPr>
          <p:nvPr/>
        </p:nvSpPr>
        <p:spPr bwMode="auto">
          <a:xfrm>
            <a:off x="3276600" y="5667375"/>
            <a:ext cx="5410200" cy="12001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eaLnBrk="1" hangingPunct="1">
              <a:spcBef>
                <a:spcPct val="0"/>
              </a:spcBef>
            </a:pPr>
            <a:r>
              <a:rPr lang="en-US" sz="3600">
                <a:solidFill>
                  <a:schemeClr val="tx1"/>
                </a:solidFill>
              </a:rPr>
              <a:t>Redesign Learning &amp; Teaching Environment</a:t>
            </a:r>
          </a:p>
        </p:txBody>
      </p:sp>
    </p:spTree>
    <p:extLst>
      <p:ext uri="{BB962C8B-B14F-4D97-AF65-F5344CB8AC3E}">
        <p14:creationId xmlns:p14="http://schemas.microsoft.com/office/powerpoint/2010/main" val="64626441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2000"/>
                                        <p:tgtEl>
                                          <p:spTgt spid="316419"/>
                                        </p:tgtEl>
                                        <p:attrNameLst>
                                          <p:attrName>ppt_x</p:attrName>
                                        </p:attrNameLst>
                                      </p:cBhvr>
                                      <p:tavLst>
                                        <p:tav tm="0">
                                          <p:val>
                                            <p:strVal val="ppt_x"/>
                                          </p:val>
                                        </p:tav>
                                        <p:tav tm="100000">
                                          <p:val>
                                            <p:strVal val="ppt_x"/>
                                          </p:val>
                                        </p:tav>
                                      </p:tavLst>
                                    </p:anim>
                                    <p:anim calcmode="lin" valueType="num">
                                      <p:cBhvr additive="base">
                                        <p:cTn id="7" dur="2000"/>
                                        <p:tgtEl>
                                          <p:spTgt spid="316419"/>
                                        </p:tgtEl>
                                        <p:attrNameLst>
                                          <p:attrName>ppt_y</p:attrName>
                                        </p:attrNameLst>
                                      </p:cBhvr>
                                      <p:tavLst>
                                        <p:tav tm="0">
                                          <p:val>
                                            <p:strVal val="ppt_y"/>
                                          </p:val>
                                        </p:tav>
                                        <p:tav tm="100000">
                                          <p:val>
                                            <p:strVal val="1+ppt_h/2"/>
                                          </p:val>
                                        </p:tav>
                                      </p:tavLst>
                                    </p:anim>
                                    <p:set>
                                      <p:cBhvr>
                                        <p:cTn id="8" dur="1" fill="hold">
                                          <p:stCondLst>
                                            <p:cond delay="1999"/>
                                          </p:stCondLst>
                                        </p:cTn>
                                        <p:tgtEl>
                                          <p:spTgt spid="316419"/>
                                        </p:tgtEl>
                                        <p:attrNameLst>
                                          <p:attrName>style.visibility</p:attrName>
                                        </p:attrNameLst>
                                      </p:cBhvr>
                                      <p:to>
                                        <p:strVal val="hidden"/>
                                      </p:to>
                                    </p:set>
                                  </p:childTnLst>
                                </p:cTn>
                              </p:par>
                              <p:par>
                                <p:cTn id="9" presetID="64" presetClass="path" presetSubtype="0" accel="50000" decel="50000" fill="hold" grpId="0" nodeType="withEffect">
                                  <p:stCondLst>
                                    <p:cond delay="0"/>
                                  </p:stCondLst>
                                  <p:childTnLst>
                                    <p:animMotion origin="layout" path="M 0 1.27168E-6 L 0.00417 -0.74567 " pathEditMode="relative" rAng="0" ptsTypes="AA">
                                      <p:cBhvr>
                                        <p:cTn id="10" dur="2000" fill="hold"/>
                                        <p:tgtEl>
                                          <p:spTgt spid="316420"/>
                                        </p:tgtEl>
                                        <p:attrNameLst>
                                          <p:attrName>ppt_x</p:attrName>
                                          <p:attrName>ppt_y</p:attrName>
                                        </p:attrNameLst>
                                      </p:cBhvr>
                                      <p:rCtr x="208" y="-372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animBg="1"/>
      <p:bldP spid="3164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custDataLst>
              <p:tags r:id="rId2"/>
            </p:custDataLst>
          </p:nvPr>
        </p:nvSpPr>
        <p:spPr>
          <a:xfrm>
            <a:off x="1524000" y="1588"/>
            <a:ext cx="9144000" cy="1143000"/>
          </a:xfrm>
        </p:spPr>
        <p:txBody>
          <a:bodyPr anchor="t"/>
          <a:lstStyle/>
          <a:p>
            <a:pPr eaLnBrk="1" hangingPunct="1"/>
            <a:r>
              <a:rPr lang="en-US" sz="4000" b="1" dirty="0">
                <a:solidFill>
                  <a:srgbClr val="00CC5C"/>
                </a:solidFill>
                <a:latin typeface="Times New Roman" panose="02020603050405020304" pitchFamily="18" charset="0"/>
                <a:cs typeface="Times New Roman" panose="02020603050405020304" pitchFamily="18" charset="0"/>
              </a:rPr>
              <a:t>PBIS Matrix at School</a:t>
            </a:r>
          </a:p>
        </p:txBody>
      </p:sp>
      <p:sp>
        <p:nvSpPr>
          <p:cNvPr id="96259" name="Rectangle 3"/>
          <p:cNvSpPr>
            <a:spLocks noGrp="1" noChangeArrowheads="1"/>
          </p:cNvSpPr>
          <p:nvPr>
            <p:ph type="body" idx="4294967295"/>
            <p:custDataLst>
              <p:tags r:id="rId3"/>
            </p:custDataLst>
          </p:nvPr>
        </p:nvSpPr>
        <p:spPr>
          <a:xfrm>
            <a:off x="2212975" y="904875"/>
            <a:ext cx="7861300" cy="1333500"/>
          </a:xfrm>
        </p:spPr>
        <p:txBody>
          <a:bodyPr>
            <a:normAutofit/>
          </a:bodyPr>
          <a:lstStyle/>
          <a:p>
            <a:pPr>
              <a:defRPr/>
            </a:pPr>
            <a:r>
              <a:rPr lang="en-US" dirty="0">
                <a:ea typeface="ＭＳ Ｐゴシック" pitchFamily="-112" charset="-128"/>
                <a:cs typeface="ＭＳ Ｐゴシック" pitchFamily="-112" charset="-128"/>
              </a:rPr>
              <a:t>Provide </a:t>
            </a:r>
            <a:r>
              <a:rPr lang="en-US" u="sng" dirty="0">
                <a:ea typeface="ＭＳ Ｐゴシック" pitchFamily="-112" charset="-128"/>
                <a:cs typeface="ＭＳ Ｐゴシック" pitchFamily="-112" charset="-128"/>
              </a:rPr>
              <a:t>initial</a:t>
            </a:r>
            <a:r>
              <a:rPr lang="en-US" dirty="0">
                <a:ea typeface="ＭＳ Ｐゴシック" pitchFamily="-112" charset="-128"/>
                <a:cs typeface="ＭＳ Ｐゴシック" pitchFamily="-112" charset="-128"/>
              </a:rPr>
              <a:t> lesson pla</a:t>
            </a:r>
            <a:r>
              <a:rPr lang="en-US" i="1" dirty="0">
                <a:ea typeface="ＭＳ Ｐゴシック" pitchFamily="-112" charset="-128"/>
                <a:cs typeface="ＭＳ Ｐゴシック" pitchFamily="-112" charset="-128"/>
              </a:rPr>
              <a:t>ns </a:t>
            </a:r>
            <a:r>
              <a:rPr lang="en-US" dirty="0">
                <a:ea typeface="ＭＳ Ｐゴシック" pitchFamily="-112" charset="-128"/>
                <a:cs typeface="ＭＳ Ｐゴシック" pitchFamily="-112" charset="-128"/>
              </a:rPr>
              <a:t>and/or lesson plan format </a:t>
            </a:r>
            <a:r>
              <a:rPr lang="en-US" dirty="0">
                <a:ea typeface="ＭＳ Ｐゴシック" pitchFamily="-112" charset="-128"/>
                <a:cs typeface="ＭＳ Ｐゴシック" pitchFamily="-112" charset="-128"/>
              </a:rPr>
              <a:t>to teach specific behaviors identified on the Matrix</a:t>
            </a:r>
            <a:endParaRPr lang="en-US" sz="1900" dirty="0">
              <a:ea typeface="ＭＳ Ｐゴシック" pitchFamily="-112" charset="-128"/>
              <a:cs typeface="ＭＳ Ｐゴシック" pitchFamily="-112" charset="-128"/>
            </a:endParaRPr>
          </a:p>
          <a:p>
            <a:pPr>
              <a:defRPr/>
            </a:pPr>
            <a:endParaRPr lang="en-US" dirty="0"/>
          </a:p>
          <a:p>
            <a:pPr marL="0" indent="0">
              <a:buNone/>
              <a:defRPr/>
            </a:pPr>
            <a:endParaRPr lang="en-US" dirty="0">
              <a:ea typeface="ＭＳ Ｐゴシック" pitchFamily="-112" charset="-128"/>
              <a:cs typeface="ＭＳ Ｐゴシック" pitchFamily="-112" charset="-128"/>
            </a:endParaRPr>
          </a:p>
        </p:txBody>
      </p:sp>
      <p:pic>
        <p:nvPicPr>
          <p:cNvPr id="4915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2374901"/>
            <a:ext cx="5457825"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6981825" y="2374901"/>
            <a:ext cx="704850" cy="4094163"/>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graphicFrame>
        <p:nvGraphicFramePr>
          <p:cNvPr id="3" name="Table 2"/>
          <p:cNvGraphicFramePr>
            <a:graphicFrameLocks noGrp="1"/>
          </p:cNvGraphicFramePr>
          <p:nvPr/>
        </p:nvGraphicFramePr>
        <p:xfrm>
          <a:off x="7829550" y="1863725"/>
          <a:ext cx="2660650" cy="7821614"/>
        </p:xfrm>
        <a:graphic>
          <a:graphicData uri="http://schemas.openxmlformats.org/drawingml/2006/table">
            <a:tbl>
              <a:tblPr/>
              <a:tblGrid>
                <a:gridCol w="2660650"/>
              </a:tblGrid>
              <a:tr h="109734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endParaRPr lang="en-US" sz="2400" dirty="0">
                        <a:latin typeface="Times New Roman"/>
                        <a:ea typeface="Times New Roman"/>
                      </a:endParaRPr>
                    </a:p>
                    <a:p>
                      <a:pPr marL="0" marR="0" algn="ctr">
                        <a:spcBef>
                          <a:spcPts val="0"/>
                        </a:spcBef>
                        <a:spcAft>
                          <a:spcPts val="0"/>
                        </a:spcAft>
                      </a:pPr>
                      <a:r>
                        <a:rPr lang="en-US" sz="2400" b="1" dirty="0">
                          <a:latin typeface="Times New Roman"/>
                          <a:ea typeface="Times New Roman"/>
                        </a:rPr>
                        <a:t>CAFETERIA</a:t>
                      </a:r>
                      <a:endParaRPr lang="en-US" sz="2400" dirty="0">
                        <a:latin typeface="Times New Roman"/>
                        <a:ea typeface="Times New Roman"/>
                      </a:endParaRP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2002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Be on time</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Keep my area clean</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Dress appropriately</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6803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Keep my place in line</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Use good manners</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Dispose of food in the proper manner</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004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Use good manners</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Use appropriate voice level</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Listen to announcements</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Be prepared to leave on time</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4432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Throw my trash away</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Clean my area</a:t>
                      </a:r>
                    </a:p>
                    <a:p>
                      <a:pPr marL="342900" marR="0" lvl="0" indent="-342900" algn="l">
                        <a:spcBef>
                          <a:spcPts val="0"/>
                        </a:spcBef>
                        <a:spcAft>
                          <a:spcPts val="0"/>
                        </a:spcAft>
                        <a:buFont typeface="Symbol"/>
                        <a:buChar char=""/>
                        <a:tabLst>
                          <a:tab pos="228600" algn="l"/>
                        </a:tabLst>
                      </a:pPr>
                      <a:r>
                        <a:rPr lang="en-US" sz="1600" dirty="0">
                          <a:latin typeface="Times New Roman"/>
                          <a:ea typeface="Times New Roman"/>
                        </a:rPr>
                        <a:t>Pay for my food</a:t>
                      </a:r>
                    </a:p>
                  </a:txBody>
                  <a:tcPr marL="39171" marR="39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727965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2133600" y="1295400"/>
            <a:ext cx="8077200" cy="4800600"/>
          </a:xfrm>
        </p:spPr>
        <p:txBody>
          <a:bodyPr>
            <a:normAutofit fontScale="92500" lnSpcReduction="20000"/>
          </a:bodyPr>
          <a:lstStyle/>
          <a:p>
            <a:pPr eaLnBrk="1" hangingPunct="1">
              <a:lnSpc>
                <a:spcPct val="90000"/>
              </a:lnSpc>
            </a:pPr>
            <a:r>
              <a:rPr lang="en-US" dirty="0">
                <a:solidFill>
                  <a:srgbClr val="000000"/>
                </a:solidFill>
              </a:rPr>
              <a:t>Define and </a:t>
            </a:r>
            <a:r>
              <a:rPr lang="en-US" b="1" dirty="0">
                <a:solidFill>
                  <a:srgbClr val="FF0000"/>
                </a:solidFill>
                <a:latin typeface="Tahoma" pitchFamily="34" charset="0"/>
                <a:cs typeface="Tahoma" pitchFamily="34" charset="0"/>
              </a:rPr>
              <a:t>TEACH</a:t>
            </a:r>
            <a:r>
              <a:rPr lang="en-US" dirty="0">
                <a:solidFill>
                  <a:srgbClr val="000000"/>
                </a:solidFill>
              </a:rPr>
              <a:t> classroom routines</a:t>
            </a:r>
          </a:p>
          <a:p>
            <a:pPr lvl="2" eaLnBrk="1" hangingPunct="1">
              <a:lnSpc>
                <a:spcPct val="90000"/>
              </a:lnSpc>
            </a:pPr>
            <a:r>
              <a:rPr lang="en-US" b="1" dirty="0">
                <a:solidFill>
                  <a:srgbClr val="000000"/>
                </a:solidFill>
              </a:rPr>
              <a:t>How</a:t>
            </a:r>
            <a:r>
              <a:rPr lang="en-US" dirty="0">
                <a:solidFill>
                  <a:srgbClr val="000000"/>
                </a:solidFill>
              </a:rPr>
              <a:t> to enter class and begin to work</a:t>
            </a:r>
          </a:p>
          <a:p>
            <a:pPr lvl="2" eaLnBrk="1" hangingPunct="1">
              <a:lnSpc>
                <a:spcPct val="90000"/>
              </a:lnSpc>
            </a:pPr>
            <a:r>
              <a:rPr lang="en-US" b="1" dirty="0">
                <a:solidFill>
                  <a:srgbClr val="000000"/>
                </a:solidFill>
              </a:rPr>
              <a:t>How</a:t>
            </a:r>
            <a:r>
              <a:rPr lang="en-US" dirty="0">
                <a:solidFill>
                  <a:srgbClr val="000000"/>
                </a:solidFill>
              </a:rPr>
              <a:t> to predict the schedule for the day</a:t>
            </a:r>
          </a:p>
          <a:p>
            <a:pPr lvl="2" eaLnBrk="1" hangingPunct="1">
              <a:lnSpc>
                <a:spcPct val="90000"/>
              </a:lnSpc>
            </a:pPr>
            <a:r>
              <a:rPr lang="en-US" b="1" dirty="0">
                <a:solidFill>
                  <a:srgbClr val="000000"/>
                </a:solidFill>
              </a:rPr>
              <a:t>What</a:t>
            </a:r>
            <a:r>
              <a:rPr lang="en-US" dirty="0">
                <a:solidFill>
                  <a:srgbClr val="000000"/>
                </a:solidFill>
              </a:rPr>
              <a:t> to do if you do not have materials</a:t>
            </a:r>
          </a:p>
          <a:p>
            <a:pPr lvl="2" eaLnBrk="1" hangingPunct="1">
              <a:lnSpc>
                <a:spcPct val="90000"/>
              </a:lnSpc>
            </a:pPr>
            <a:r>
              <a:rPr lang="en-US" b="1" dirty="0">
                <a:solidFill>
                  <a:srgbClr val="000000"/>
                </a:solidFill>
              </a:rPr>
              <a:t>What</a:t>
            </a:r>
            <a:r>
              <a:rPr lang="en-US" dirty="0">
                <a:solidFill>
                  <a:srgbClr val="000000"/>
                </a:solidFill>
              </a:rPr>
              <a:t> to do if you need help</a:t>
            </a:r>
          </a:p>
          <a:p>
            <a:pPr lvl="2" eaLnBrk="1" hangingPunct="1">
              <a:lnSpc>
                <a:spcPct val="90000"/>
              </a:lnSpc>
            </a:pPr>
            <a:r>
              <a:rPr lang="en-US" b="1" dirty="0">
                <a:solidFill>
                  <a:srgbClr val="000000"/>
                </a:solidFill>
              </a:rPr>
              <a:t>What</a:t>
            </a:r>
            <a:r>
              <a:rPr lang="en-US" dirty="0">
                <a:solidFill>
                  <a:srgbClr val="000000"/>
                </a:solidFill>
              </a:rPr>
              <a:t> to do if you need to go to the bathroom</a:t>
            </a:r>
          </a:p>
          <a:p>
            <a:pPr lvl="2" eaLnBrk="1" hangingPunct="1">
              <a:lnSpc>
                <a:spcPct val="90000"/>
              </a:lnSpc>
            </a:pPr>
            <a:r>
              <a:rPr lang="en-US" b="1" dirty="0">
                <a:solidFill>
                  <a:srgbClr val="000000"/>
                </a:solidFill>
              </a:rPr>
              <a:t>What</a:t>
            </a:r>
            <a:r>
              <a:rPr lang="en-US" dirty="0">
                <a:solidFill>
                  <a:srgbClr val="000000"/>
                </a:solidFill>
              </a:rPr>
              <a:t> to do if you are handing in late material</a:t>
            </a:r>
          </a:p>
          <a:p>
            <a:pPr lvl="2" eaLnBrk="1" hangingPunct="1">
              <a:lnSpc>
                <a:spcPct val="90000"/>
              </a:lnSpc>
            </a:pPr>
            <a:r>
              <a:rPr lang="en-US" b="1" dirty="0">
                <a:solidFill>
                  <a:srgbClr val="000000"/>
                </a:solidFill>
              </a:rPr>
              <a:t>What</a:t>
            </a:r>
            <a:r>
              <a:rPr lang="en-US" dirty="0">
                <a:solidFill>
                  <a:srgbClr val="000000"/>
                </a:solidFill>
              </a:rPr>
              <a:t> to do if someone is bothering you.</a:t>
            </a:r>
          </a:p>
          <a:p>
            <a:pPr lvl="2" eaLnBrk="1" hangingPunct="1">
              <a:lnSpc>
                <a:spcPct val="90000"/>
              </a:lnSpc>
            </a:pPr>
            <a:r>
              <a:rPr lang="en-US" dirty="0">
                <a:solidFill>
                  <a:srgbClr val="000000"/>
                </a:solidFill>
              </a:rPr>
              <a:t>Signals for moving through different activities.</a:t>
            </a:r>
          </a:p>
          <a:p>
            <a:pPr lvl="3" eaLnBrk="1" hangingPunct="1">
              <a:lnSpc>
                <a:spcPct val="90000"/>
              </a:lnSpc>
            </a:pPr>
            <a:r>
              <a:rPr lang="en-US" dirty="0">
                <a:solidFill>
                  <a:srgbClr val="000000"/>
                </a:solidFill>
              </a:rPr>
              <a:t>“Show me you are listening”</a:t>
            </a:r>
          </a:p>
          <a:p>
            <a:pPr eaLnBrk="1" hangingPunct="1">
              <a:lnSpc>
                <a:spcPct val="90000"/>
              </a:lnSpc>
            </a:pPr>
            <a:r>
              <a:rPr lang="en-US" dirty="0">
                <a:solidFill>
                  <a:srgbClr val="000000"/>
                </a:solidFill>
              </a:rPr>
              <a:t>Establish a signal for obtaining class attention</a:t>
            </a:r>
          </a:p>
          <a:p>
            <a:pPr eaLnBrk="1" hangingPunct="1">
              <a:lnSpc>
                <a:spcPct val="90000"/>
              </a:lnSpc>
            </a:pPr>
            <a:r>
              <a:rPr lang="en-US" dirty="0">
                <a:solidFill>
                  <a:srgbClr val="000000"/>
                </a:solidFill>
              </a:rPr>
              <a:t>Teach effective transitions.</a:t>
            </a:r>
          </a:p>
          <a:p>
            <a:pPr>
              <a:lnSpc>
                <a:spcPct val="90000"/>
              </a:lnSpc>
            </a:pPr>
            <a:r>
              <a:rPr lang="en-US" dirty="0">
                <a:solidFill>
                  <a:srgbClr val="000000"/>
                </a:solidFill>
              </a:rPr>
              <a:t>Remember</a:t>
            </a:r>
            <a:r>
              <a:rPr lang="en-US" dirty="0">
                <a:solidFill>
                  <a:srgbClr val="000000"/>
                </a:solidFill>
              </a:rPr>
              <a:t>: Think of student misbehavior </a:t>
            </a:r>
            <a:r>
              <a:rPr lang="en-US" dirty="0">
                <a:solidFill>
                  <a:srgbClr val="000000"/>
                </a:solidFill>
              </a:rPr>
              <a:t>as:</a:t>
            </a:r>
          </a:p>
          <a:p>
            <a:pPr marL="0" indent="0">
              <a:buNone/>
            </a:pPr>
            <a:r>
              <a:rPr lang="en-US" dirty="0">
                <a:solidFill>
                  <a:srgbClr val="000000"/>
                </a:solidFill>
              </a:rPr>
              <a:t>	</a:t>
            </a:r>
            <a:r>
              <a:rPr lang="en-US" dirty="0">
                <a:solidFill>
                  <a:srgbClr val="FF0000"/>
                </a:solidFill>
              </a:rPr>
              <a:t>Learning </a:t>
            </a:r>
            <a:r>
              <a:rPr lang="en-US" dirty="0">
                <a:solidFill>
                  <a:srgbClr val="FF0000"/>
                </a:solidFill>
              </a:rPr>
              <a:t>Errors</a:t>
            </a:r>
          </a:p>
          <a:p>
            <a:pPr eaLnBrk="1" hangingPunct="1">
              <a:lnSpc>
                <a:spcPct val="90000"/>
              </a:lnSpc>
            </a:pPr>
            <a:endParaRPr lang="en-US" dirty="0">
              <a:solidFill>
                <a:srgbClr val="000000"/>
              </a:solidFill>
            </a:endParaRPr>
          </a:p>
        </p:txBody>
      </p:sp>
      <p:sp>
        <p:nvSpPr>
          <p:cNvPr id="88067" name="Title 3"/>
          <p:cNvSpPr>
            <a:spLocks noGrp="1"/>
          </p:cNvSpPr>
          <p:nvPr>
            <p:ph type="title"/>
          </p:nvPr>
        </p:nvSpPr>
        <p:spPr/>
        <p:txBody>
          <a:bodyPr/>
          <a:lstStyle/>
          <a:p>
            <a:pPr eaLnBrk="1" hangingPunct="1"/>
            <a:r>
              <a:rPr lang="en-US" b="1" dirty="0" smtClean="0">
                <a:solidFill>
                  <a:srgbClr val="00CC5C"/>
                </a:solidFill>
                <a:latin typeface="Times New Roman" panose="02020603050405020304" pitchFamily="18" charset="0"/>
                <a:cs typeface="Times New Roman" panose="02020603050405020304" pitchFamily="18" charset="0"/>
              </a:rPr>
              <a:t>Procedures and Routines</a:t>
            </a:r>
          </a:p>
        </p:txBody>
      </p:sp>
    </p:spTree>
    <p:extLst>
      <p:ext uri="{BB962C8B-B14F-4D97-AF65-F5344CB8AC3E}">
        <p14:creationId xmlns:p14="http://schemas.microsoft.com/office/powerpoint/2010/main" val="4213807028"/>
      </p:ext>
    </p:extLst>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Goals for the workshop</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normAutofit/>
          </a:bodyPr>
          <a:lstStyle/>
          <a:p>
            <a:pPr>
              <a:buNone/>
            </a:pPr>
            <a:endParaRPr lang="en-US" dirty="0" smtClean="0">
              <a:latin typeface="Comic Sans MS" pitchFamily="66" charset="0"/>
            </a:endParaRPr>
          </a:p>
          <a:p>
            <a:pPr lvl="1"/>
            <a:r>
              <a:rPr lang="en-US" sz="2000" dirty="0">
                <a:latin typeface="Comic Sans MS" pitchFamily="66" charset="0"/>
              </a:rPr>
              <a:t>Understand the philosophy of the </a:t>
            </a:r>
            <a:r>
              <a:rPr lang="en-US" sz="2000" dirty="0" err="1">
                <a:latin typeface="Comic Sans MS" pitchFamily="66" charset="0"/>
              </a:rPr>
              <a:t>PBIS</a:t>
            </a:r>
            <a:r>
              <a:rPr lang="en-US" sz="2000" dirty="0">
                <a:latin typeface="Comic Sans MS" pitchFamily="66" charset="0"/>
              </a:rPr>
              <a:t> system </a:t>
            </a:r>
          </a:p>
          <a:p>
            <a:pPr lvl="1"/>
            <a:r>
              <a:rPr lang="en-US" sz="2000" dirty="0">
                <a:latin typeface="Comic Sans MS" pitchFamily="66" charset="0"/>
              </a:rPr>
              <a:t>Learn how </a:t>
            </a:r>
            <a:r>
              <a:rPr lang="en-US" sz="2000" dirty="0" err="1">
                <a:latin typeface="Comic Sans MS" pitchFamily="66" charset="0"/>
              </a:rPr>
              <a:t>PBIS</a:t>
            </a:r>
            <a:r>
              <a:rPr lang="en-US" sz="2000" dirty="0">
                <a:latin typeface="Comic Sans MS" pitchFamily="66" charset="0"/>
              </a:rPr>
              <a:t> is implemented in schools</a:t>
            </a:r>
          </a:p>
          <a:p>
            <a:pPr lvl="1"/>
            <a:r>
              <a:rPr lang="en-US" sz="2000" dirty="0">
                <a:latin typeface="Comic Sans MS" pitchFamily="66" charset="0"/>
              </a:rPr>
              <a:t>Collect and implement strategies on how to use </a:t>
            </a:r>
            <a:r>
              <a:rPr lang="en-US" sz="2000" dirty="0" err="1">
                <a:latin typeface="Comic Sans MS" pitchFamily="66" charset="0"/>
              </a:rPr>
              <a:t>PBIS</a:t>
            </a:r>
            <a:r>
              <a:rPr lang="en-US" sz="2000" dirty="0">
                <a:latin typeface="Comic Sans MS" pitchFamily="66" charset="0"/>
              </a:rPr>
              <a:t> in the home and community</a:t>
            </a:r>
          </a:p>
          <a:p>
            <a:pPr lvl="1"/>
            <a:endParaRPr lang="en-US" dirty="0">
              <a:latin typeface="Comic Sans MS" pitchFamily="66" charset="0"/>
            </a:endParaRPr>
          </a:p>
        </p:txBody>
      </p:sp>
      <p:sp>
        <p:nvSpPr>
          <p:cNvPr id="6" name="Content Placeholder 5"/>
          <p:cNvSpPr>
            <a:spLocks noGrp="1"/>
          </p:cNvSpPr>
          <p:nvPr>
            <p:ph sz="half" idx="2"/>
          </p:nvPr>
        </p:nvSpPr>
        <p:spPr/>
        <p:txBody>
          <a:bodyPr>
            <a:normAutofit/>
          </a:bodyPr>
          <a:lstStyle/>
          <a:p>
            <a:endParaRPr lang="en-US" dirty="0"/>
          </a:p>
        </p:txBody>
      </p:sp>
      <p:pic>
        <p:nvPicPr>
          <p:cNvPr id="1026" name="Picture 2" descr="C:\Documents and Settings\learyk00\Local Settings\Temporary Internet Files\Content.IE5\Z1SII0OL\MP900439575[1].jpg"/>
          <p:cNvPicPr>
            <a:picLocks noChangeAspect="1" noChangeArrowheads="1"/>
          </p:cNvPicPr>
          <p:nvPr/>
        </p:nvPicPr>
        <p:blipFill>
          <a:blip r:embed="rId2" cstate="print"/>
          <a:srcRect/>
          <a:stretch>
            <a:fillRect/>
          </a:stretch>
        </p:blipFill>
        <p:spPr bwMode="auto">
          <a:xfrm>
            <a:off x="6477000" y="2362200"/>
            <a:ext cx="3429000" cy="2694214"/>
          </a:xfrm>
          <a:prstGeom prst="rect">
            <a:avLst/>
          </a:prstGeom>
          <a:noFill/>
        </p:spPr>
      </p:pic>
    </p:spTree>
    <p:extLst>
      <p:ext uri="{BB962C8B-B14F-4D97-AF65-F5344CB8AC3E}">
        <p14:creationId xmlns:p14="http://schemas.microsoft.com/office/powerpoint/2010/main" val="2026269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0" y="0"/>
          <a:ext cx="9144000" cy="6786561"/>
        </p:xfrm>
        <a:graphic>
          <a:graphicData uri="http://schemas.openxmlformats.org/drawingml/2006/table">
            <a:tbl>
              <a:tblPr/>
              <a:tblGrid>
                <a:gridCol w="1806575"/>
                <a:gridCol w="1506538"/>
                <a:gridCol w="1504950"/>
                <a:gridCol w="1506537"/>
                <a:gridCol w="1452563"/>
                <a:gridCol w="1366837"/>
              </a:tblGrid>
              <a:tr h="350519">
                <a:tc row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8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EXPECTATIONS</a:t>
                      </a:r>
                      <a:endParaRPr kumimoji="0" lang="en-US" sz="11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Classroom Procedures/Routines</a:t>
                      </a:r>
                      <a:endParaRPr kumimoji="0" lang="en-US" sz="12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7087">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Class-Wide</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Arrival</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Cooperative</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Learning</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Groups</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Independent</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Seat Work</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Whole Group</a:t>
                      </a:r>
                      <a:endParaRPr kumimoji="0" lang="en-US" sz="14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907">
                <a:tc v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1" u="none" strike="noStrike" cap="none" normalizeH="0" baseline="0" smtClean="0">
                          <a:ln>
                            <a:noFill/>
                          </a:ln>
                          <a:solidFill>
                            <a:srgbClr val="000000"/>
                          </a:solidFill>
                          <a:effectLst/>
                          <a:latin typeface="Arial" pitchFamily="34" charset="0"/>
                          <a:ea typeface="Calibri" pitchFamily="34" charset="0"/>
                          <a:cs typeface="Times New Roman" pitchFamily="18" charset="0"/>
                        </a:rPr>
                        <a:t>Identify Attention Signal…….Teach, Practice, Reinforce</a:t>
                      </a:r>
                      <a:endParaRPr kumimoji="0" 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12594">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Be Respectful</a:t>
                      </a:r>
                      <a:endParaRPr kumimoji="0" 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Listen to others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Use inside voice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Use kind words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Ask permission</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Enter/exit classroom prepared</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Use inside voice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Listen to others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Accept</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Tx/>
                        <a:buNone/>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differences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Use kind words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Encourage</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Tx/>
                        <a:buNone/>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others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Use quiet voice</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Follow directions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Eyes/ears on  speaker</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Raise hand to speak</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Contribute to learning</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5566">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Be Responsible</a:t>
                      </a:r>
                      <a:endParaRPr kumimoji="0" 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Be prepared</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Follow directions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Be a problem solver</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Make choices that support your goals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Place materials in correct area</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Begin warm-up promptly</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Use Time Wisely</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Contribute</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342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Complete your     part</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
                          <a:srgbClr val="FF0000"/>
                        </a:buClr>
                        <a:buSzTx/>
                        <a:buFont typeface="Wingdings" pitchFamily="2" charset="2"/>
                        <a:buChar char="C"/>
                        <a:tabLst/>
                      </a:pPr>
                      <a:r>
                        <a:rPr kumimoji="0" lang="en-US" sz="1400" b="1" i="0" u="none" strike="noStrike" cap="none" normalizeH="0" baseline="0" dirty="0" smtClean="0">
                          <a:ln>
                            <a:noFill/>
                          </a:ln>
                          <a:solidFill>
                            <a:srgbClr val="000000"/>
                          </a:solidFill>
                          <a:effectLst/>
                          <a:latin typeface="Calibri" pitchFamily="34" charset="0"/>
                          <a:ea typeface="ＭＳ Ｐゴシック" pitchFamily="-112" charset="-128"/>
                        </a:rPr>
                        <a:t>Be a </a:t>
                      </a:r>
                      <a:r>
                        <a:rPr kumimoji="0" lang="en-US" sz="1400" b="1" i="0" u="none" strike="noStrike" cap="none" normalizeH="0" baseline="0" dirty="0" smtClean="0">
                          <a:ln>
                            <a:noFill/>
                          </a:ln>
                          <a:solidFill>
                            <a:schemeClr val="tx1"/>
                          </a:solidFill>
                          <a:effectLst/>
                          <a:latin typeface="Calibri" pitchFamily="34" charset="0"/>
                          <a:ea typeface="ＭＳ Ｐゴシック" pitchFamily="-112" charset="-128"/>
                        </a:rPr>
                        <a:t>TASK </a:t>
                      </a:r>
                      <a:r>
                        <a:rPr kumimoji="0" lang="en-US" sz="1400" b="1" i="0" u="none" strike="noStrike" cap="none" normalizeH="0" baseline="0" dirty="0" smtClean="0">
                          <a:ln>
                            <a:noFill/>
                          </a:ln>
                          <a:solidFill>
                            <a:srgbClr val="000000"/>
                          </a:solidFill>
                          <a:effectLst/>
                          <a:latin typeface="Calibri" pitchFamily="34" charset="0"/>
                          <a:ea typeface="ＭＳ Ｐゴシック" pitchFamily="-112" charset="-128"/>
                        </a:rPr>
                        <a:t>master</a:t>
                      </a:r>
                      <a:endParaRPr kumimoji="0" lang="en-US" sz="1200" b="1" i="0" u="none" strike="noStrike" cap="none" normalizeH="0" baseline="0" dirty="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dirty="0" smtClean="0">
                          <a:ln>
                            <a:noFill/>
                          </a:ln>
                          <a:solidFill>
                            <a:srgbClr val="000000"/>
                          </a:solidFill>
                          <a:effectLst/>
                          <a:latin typeface="Calibri" pitchFamily="34" charset="0"/>
                          <a:ea typeface="ＭＳ Ｐゴシック" pitchFamily="-112" charset="-128"/>
                        </a:rPr>
                        <a:t>Use your neighbor</a:t>
                      </a:r>
                      <a:endParaRPr kumimoji="0" lang="en-US" sz="1200" b="1" i="0" u="none" strike="noStrike" cap="none" normalizeH="0" baseline="0" dirty="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Follow directions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Take notes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15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Meet your goals</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26888">
                <a:tc>
                  <a:txBody>
                    <a:bodyPr/>
                    <a:lstStyle/>
                    <a:p>
                      <a:pPr marL="0" marR="0" lvl="0" indent="0" algn="l" defTabSz="457200" rtl="0" eaLnBrk="1" fontAlgn="base" latinLnBrk="0" hangingPunct="1">
                        <a:lnSpc>
                          <a:spcPct val="115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Be Safe</a:t>
                      </a:r>
                      <a:endParaRPr kumimoji="0" lang="en-US" sz="16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0" marR="0"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Keep hands, feet, and objects to self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Organize your self</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Walk</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15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Walk</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tab pos="215900" algn="l"/>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Use Materials Carefully</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Keep hands, feet, and objects to self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457200" rtl="0" eaLnBrk="1" fontAlgn="base" latinLnBrk="0" hangingPunct="1">
                        <a:lnSpc>
                          <a:spcPct val="115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Stay at seat</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endParaRPr>
                    </a:p>
                    <a:p>
                      <a:pPr marL="342900" marR="0" lvl="0" indent="-342900" algn="l" defTabSz="457200" rtl="0" eaLnBrk="1" fontAlgn="base" latinLnBrk="0" hangingPunct="1">
                        <a:lnSpc>
                          <a:spcPct val="100000"/>
                        </a:lnSpc>
                        <a:spcBef>
                          <a:spcPct val="0"/>
                        </a:spcBef>
                        <a:spcAft>
                          <a:spcPct val="0"/>
                        </a:spcAft>
                        <a:buClrTx/>
                        <a:buSzTx/>
                        <a:buFont typeface="Times New Roman" pitchFamily="18" charset="0"/>
                        <a:buChar char="•"/>
                        <a:tabLst/>
                      </a:pPr>
                      <a:r>
                        <a:rPr kumimoji="0" lang="en-US" sz="1400" b="1" i="0" u="none" strike="noStrike" cap="none" normalizeH="0" baseline="0" smtClean="0">
                          <a:ln>
                            <a:noFill/>
                          </a:ln>
                          <a:solidFill>
                            <a:srgbClr val="000000"/>
                          </a:solidFill>
                          <a:effectLst/>
                          <a:latin typeface="Calibri" pitchFamily="34" charset="0"/>
                          <a:ea typeface="ＭＳ Ｐゴシック" pitchFamily="-112" charset="-128"/>
                          <a:cs typeface="Times New Roman" pitchFamily="18" charset="0"/>
                        </a:rPr>
                        <a:t>Keep hands, feet, and objects to self</a:t>
                      </a:r>
                      <a:r>
                        <a:rPr kumimoji="0" lang="en-US" sz="1400" b="1" i="0" u="none" strike="noStrike" cap="none" normalizeH="0" baseline="0" smtClean="0">
                          <a:ln>
                            <a:noFill/>
                          </a:ln>
                          <a:solidFill>
                            <a:srgbClr val="000000"/>
                          </a:solidFill>
                          <a:effectLst/>
                          <a:latin typeface="Calibri" pitchFamily="34" charset="0"/>
                          <a:ea typeface="ＭＳ Ｐゴシック" pitchFamily="-112" charset="-128"/>
                        </a:rPr>
                        <a:t> </a:t>
                      </a:r>
                      <a:endParaRPr kumimoji="0" lang="en-US" sz="1200" b="1" i="0" u="none" strike="noStrike" cap="none" normalizeH="0" baseline="0" smtClean="0">
                        <a:ln>
                          <a:noFill/>
                        </a:ln>
                        <a:solidFill>
                          <a:srgbClr val="000000"/>
                        </a:solidFill>
                        <a:effectLst/>
                        <a:latin typeface="Calibri" pitchFamily="34" charset="0"/>
                        <a:ea typeface="ＭＳ Ｐゴシック" pitchFamily="-112" charset="-128"/>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6010522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custDataLst>
              <p:tags r:id="rId2"/>
            </p:custDataLst>
          </p:nvPr>
        </p:nvSpPr>
        <p:spPr bwMode="auto">
          <a:xfrm>
            <a:off x="3307080" y="2000250"/>
            <a:ext cx="560070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Doing this creates a safe and predictable environment</a:t>
            </a:r>
          </a:p>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Allows for prefrontal cortex activity</a:t>
            </a:r>
          </a:p>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Disengages the amygdala </a:t>
            </a:r>
          </a:p>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Helps to foster authentic relationships with students (you can’t do this if the amygdala is overactive) </a:t>
            </a:r>
          </a:p>
          <a:p>
            <a:pPr marL="342900" indent="-342900" eaLnBrk="1" hangingPunct="1">
              <a:buFont typeface="Arial" pitchFamily="34" charset="0"/>
              <a:buChar char="•"/>
            </a:pPr>
            <a:r>
              <a:rPr lang="en-US" sz="2100" dirty="0">
                <a:solidFill>
                  <a:schemeClr val="tx1"/>
                </a:solidFill>
                <a:latin typeface="Calibri" pitchFamily="34" charset="0"/>
                <a:ea typeface="MS PGothic" pitchFamily="34" charset="-128"/>
              </a:rPr>
              <a:t>Some student’s amygdala triggers are quicker than others (exposure to trauma, genetics, developmentally appropriate, nutrition, etc.)</a:t>
            </a:r>
          </a:p>
          <a:p>
            <a:pPr eaLnBrk="1" hangingPunct="1"/>
            <a:r>
              <a:rPr lang="en-US" sz="2100" b="1" dirty="0">
                <a:solidFill>
                  <a:schemeClr val="tx1"/>
                </a:solidFill>
                <a:latin typeface="Calibri" pitchFamily="34" charset="0"/>
                <a:ea typeface="MS PGothic" pitchFamily="34" charset="-128"/>
              </a:rPr>
              <a:t>   </a:t>
            </a:r>
          </a:p>
        </p:txBody>
      </p:sp>
      <p:sp>
        <p:nvSpPr>
          <p:cNvPr id="4" name="Rectangle 2"/>
          <p:cNvSpPr>
            <a:spLocks noGrp="1" noChangeArrowheads="1"/>
          </p:cNvSpPr>
          <p:nvPr>
            <p:ph type="title"/>
            <p:custDataLst>
              <p:tags r:id="rId3"/>
            </p:custDataLst>
          </p:nvPr>
        </p:nvSpPr>
        <p:spPr/>
        <p:txBody>
          <a:bodyPr>
            <a:normAutofit/>
          </a:bodyPr>
          <a:lstStyle/>
          <a:p>
            <a:pPr>
              <a:defRPr/>
            </a:pPr>
            <a:r>
              <a:rPr lang="en-US" sz="3000" dirty="0">
                <a:solidFill>
                  <a:srgbClr val="00CC5C"/>
                </a:solidFill>
                <a:latin typeface="+mn-lt"/>
                <a:ea typeface="ＭＳ Ｐゴシック" pitchFamily="-112" charset="-128"/>
                <a:cs typeface="ＭＳ Ｐゴシック" pitchFamily="-112" charset="-128"/>
              </a:rPr>
              <a:t>Developing a System for Teaching Appropriate Behavior</a:t>
            </a:r>
          </a:p>
        </p:txBody>
      </p:sp>
    </p:spTree>
    <p:custDataLst>
      <p:tags r:id="rId1"/>
    </p:custDataLst>
    <p:extLst>
      <p:ext uri="{BB962C8B-B14F-4D97-AF65-F5344CB8AC3E}">
        <p14:creationId xmlns:p14="http://schemas.microsoft.com/office/powerpoint/2010/main" val="11418811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2"/>
            </p:custDataLst>
          </p:nvPr>
        </p:nvSpPr>
        <p:spPr>
          <a:xfrm>
            <a:off x="1676401" y="152400"/>
            <a:ext cx="8762999" cy="1143000"/>
          </a:xfrm>
        </p:spPr>
        <p:txBody>
          <a:bodyPr rtlCol="0">
            <a:normAutofit/>
          </a:bodyPr>
          <a:lstStyle/>
          <a:p>
            <a:pPr>
              <a:defRPr/>
            </a:pPr>
            <a: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Why Develop a System </a:t>
            </a:r>
            <a: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for</a:t>
            </a:r>
            <a:b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br>
            <a: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 Teaching </a:t>
            </a:r>
            <a:r>
              <a:rPr lang="en-US" sz="3200" dirty="0">
                <a:ln>
                  <a:solidFill>
                    <a:schemeClr val="tx1"/>
                  </a:solidFill>
                </a:ln>
                <a:solidFill>
                  <a:srgbClr val="00B050"/>
                </a:solidFill>
                <a:latin typeface="Times New Roman" panose="02020603050405020304" pitchFamily="18" charset="0"/>
                <a:ea typeface="ＭＳ Ｐゴシック" pitchFamily="-112" charset="-128"/>
                <a:cs typeface="Times New Roman" panose="02020603050405020304" pitchFamily="18" charset="0"/>
              </a:rPr>
              <a:t>Behavior?</a:t>
            </a:r>
          </a:p>
        </p:txBody>
      </p:sp>
      <p:sp>
        <p:nvSpPr>
          <p:cNvPr id="17411" name="Rectangle 3"/>
          <p:cNvSpPr>
            <a:spLocks noGrp="1" noChangeArrowheads="1"/>
          </p:cNvSpPr>
          <p:nvPr>
            <p:ph type="body" sz="half" idx="4294967295"/>
            <p:custDataLst>
              <p:tags r:id="rId3"/>
            </p:custDataLst>
          </p:nvPr>
        </p:nvSpPr>
        <p:spPr>
          <a:xfrm>
            <a:off x="1905000" y="1355726"/>
            <a:ext cx="8763000" cy="5121275"/>
          </a:xfrm>
        </p:spPr>
        <p:txBody>
          <a:bodyPr/>
          <a:lstStyle/>
          <a:p>
            <a:pPr marL="0" indent="0">
              <a:buNone/>
            </a:pPr>
            <a:r>
              <a:rPr lang="en-US" b="1" i="1" dirty="0" smtClean="0"/>
              <a:t>Behaviors are prerequisites for academics.</a:t>
            </a:r>
          </a:p>
          <a:p>
            <a:pPr marL="0" indent="0">
              <a:buNone/>
            </a:pPr>
            <a:r>
              <a:rPr lang="en-US" b="1" i="1" dirty="0" smtClean="0"/>
              <a:t>Procedures and routines create structure.</a:t>
            </a:r>
          </a:p>
          <a:p>
            <a:pPr marL="0" indent="0">
              <a:buNone/>
            </a:pPr>
            <a:r>
              <a:rPr lang="en-US" b="1" i="1" dirty="0" smtClean="0"/>
              <a:t>Repetition is key to learning new skills</a:t>
            </a:r>
            <a:r>
              <a:rPr lang="en-US" b="1" i="1" dirty="0"/>
              <a:t>.</a:t>
            </a:r>
            <a:endParaRPr lang="en-US" b="1" i="1" dirty="0" smtClean="0"/>
          </a:p>
          <a:p>
            <a:pPr marL="0" indent="0">
              <a:buNone/>
            </a:pPr>
            <a:endParaRPr lang="en-US" dirty="0" smtClean="0"/>
          </a:p>
          <a:p>
            <a:pPr marL="411162" lvl="1" indent="0">
              <a:buNone/>
            </a:pPr>
            <a:r>
              <a:rPr lang="en-US" dirty="0"/>
              <a:t>For a child to </a:t>
            </a:r>
            <a:r>
              <a:rPr lang="en-US" i="1" dirty="0"/>
              <a:t>learn something new</a:t>
            </a:r>
            <a:r>
              <a:rPr lang="en-US" dirty="0"/>
              <a:t>, it needs to be repeated on average of     ?       Times  </a:t>
            </a:r>
            <a:r>
              <a:rPr lang="en-US" sz="1800" dirty="0"/>
              <a:t>(Joyce and Showers, 2006)</a:t>
            </a:r>
          </a:p>
          <a:p>
            <a:pPr marL="411162" lvl="1" indent="0">
              <a:buNone/>
            </a:pPr>
            <a:endParaRPr lang="en-US" sz="1800" dirty="0"/>
          </a:p>
          <a:p>
            <a:pPr marL="411162" lvl="1" indent="0">
              <a:buNone/>
            </a:pPr>
            <a:r>
              <a:rPr lang="en-US" dirty="0" smtClean="0"/>
              <a:t>Adults average    </a:t>
            </a:r>
            <a:r>
              <a:rPr lang="en-US" sz="1800" dirty="0"/>
              <a:t> ?              (Joyce and Showers, 2006)</a:t>
            </a:r>
          </a:p>
          <a:p>
            <a:pPr marL="822325" lvl="2" indent="0">
              <a:buNone/>
            </a:pPr>
            <a:endParaRPr lang="en-US" sz="1800" dirty="0"/>
          </a:p>
          <a:p>
            <a:pPr marL="411162" lvl="1" indent="0">
              <a:buNone/>
            </a:pPr>
            <a:r>
              <a:rPr lang="en-US" dirty="0"/>
              <a:t>For a child to </a:t>
            </a:r>
            <a:r>
              <a:rPr lang="en-US" i="1" dirty="0"/>
              <a:t>unlearn</a:t>
            </a:r>
            <a:r>
              <a:rPr lang="en-US" dirty="0"/>
              <a:t> an old behavior and replace with a new behavior, the new behavior must be repeated on average      ?          times   </a:t>
            </a:r>
            <a:r>
              <a:rPr lang="en-US" sz="1800" i="1" dirty="0"/>
              <a:t>(Harry Wong)</a:t>
            </a:r>
          </a:p>
          <a:p>
            <a:pPr marL="411162" lvl="1" indent="0">
              <a:buNone/>
            </a:pPr>
            <a:endParaRPr lang="en-US" i="1" dirty="0" smtClean="0"/>
          </a:p>
          <a:p>
            <a:pPr eaLnBrk="1" hangingPunct="1">
              <a:lnSpc>
                <a:spcPct val="90000"/>
              </a:lnSpc>
            </a:pPr>
            <a:endParaRPr lang="en-US" i="1" dirty="0" smtClean="0"/>
          </a:p>
        </p:txBody>
      </p:sp>
      <p:sp>
        <p:nvSpPr>
          <p:cNvPr id="2" name="5-Point Star 1"/>
          <p:cNvSpPr/>
          <p:nvPr/>
        </p:nvSpPr>
        <p:spPr>
          <a:xfrm>
            <a:off x="3730336" y="3613150"/>
            <a:ext cx="794400" cy="606425"/>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b="1" dirty="0">
                <a:solidFill>
                  <a:srgbClr val="FFFFFF"/>
                </a:solidFill>
              </a:rPr>
              <a:t>8</a:t>
            </a:r>
          </a:p>
        </p:txBody>
      </p:sp>
      <p:sp>
        <p:nvSpPr>
          <p:cNvPr id="5" name="5-Point Star 4"/>
          <p:cNvSpPr/>
          <p:nvPr/>
        </p:nvSpPr>
        <p:spPr>
          <a:xfrm>
            <a:off x="4270736" y="4219575"/>
            <a:ext cx="823913" cy="704816"/>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sz="1600" b="1" dirty="0">
                <a:solidFill>
                  <a:schemeClr val="bg1"/>
                </a:solidFill>
                <a:effectLst>
                  <a:outerShdw blurRad="38100" dist="38100" dir="2700000" algn="tl">
                    <a:srgbClr val="000000">
                      <a:alpha val="43137"/>
                    </a:srgbClr>
                  </a:outerShdw>
                </a:effectLst>
              </a:rPr>
              <a:t>25</a:t>
            </a:r>
          </a:p>
        </p:txBody>
      </p:sp>
      <p:sp>
        <p:nvSpPr>
          <p:cNvPr id="6" name="5-Point Star 5"/>
          <p:cNvSpPr/>
          <p:nvPr/>
        </p:nvSpPr>
        <p:spPr>
          <a:xfrm>
            <a:off x="9444566" y="5359401"/>
            <a:ext cx="876300" cy="606425"/>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b="1" dirty="0">
                <a:solidFill>
                  <a:srgbClr val="FFFFFF"/>
                </a:solidFill>
                <a:effectLst>
                  <a:outerShdw blurRad="38100" dist="38100" dir="2700000" algn="tl">
                    <a:srgbClr val="000000">
                      <a:alpha val="43137"/>
                    </a:srgbClr>
                  </a:outerShdw>
                </a:effectLst>
              </a:rPr>
              <a:t>28</a:t>
            </a:r>
          </a:p>
        </p:txBody>
      </p:sp>
    </p:spTree>
    <p:custDataLst>
      <p:tags r:id="rId1"/>
    </p:custDataLst>
    <p:extLst>
      <p:ext uri="{BB962C8B-B14F-4D97-AF65-F5344CB8AC3E}">
        <p14:creationId xmlns:p14="http://schemas.microsoft.com/office/powerpoint/2010/main" val="2632934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fade">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animEffect transition="in" filter="fade">
                                      <p:cBhvr>
                                        <p:cTn id="35" dur="500"/>
                                        <p:tgtEl>
                                          <p:spTgt spid="1741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fade">
                                      <p:cBhvr>
                                        <p:cTn id="47" dur="500"/>
                                        <p:tgtEl>
                                          <p:spTgt spid="1741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style.rotation</p:attrName>
                                        </p:attrNameLst>
                                      </p:cBhvr>
                                      <p:tavLst>
                                        <p:tav tm="0">
                                          <p:val>
                                            <p:fltVal val="90"/>
                                          </p:val>
                                        </p:tav>
                                        <p:tav tm="100000">
                                          <p:val>
                                            <p:fltVal val="0"/>
                                          </p:val>
                                        </p:tav>
                                      </p:tavLst>
                                    </p:anim>
                                    <p:animEffect transition="in" filter="fade">
                                      <p:cBhvr>
                                        <p:cTn id="5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3" name="droppedImage.pdf"/>
          <p:cNvPicPr/>
          <p:nvPr/>
        </p:nvPicPr>
        <p:blipFill>
          <a:blip r:embed="rId3">
            <a:extLst/>
          </a:blip>
          <a:stretch>
            <a:fillRect/>
          </a:stretch>
        </p:blipFill>
        <p:spPr>
          <a:xfrm>
            <a:off x="4745833" y="2286002"/>
            <a:ext cx="2507456" cy="2472631"/>
          </a:xfrm>
          <a:prstGeom prst="rect">
            <a:avLst/>
          </a:prstGeom>
          <a:ln w="12700">
            <a:miter lim="400000"/>
          </a:ln>
        </p:spPr>
      </p:pic>
      <p:sp>
        <p:nvSpPr>
          <p:cNvPr id="2094" name="Shape 2094"/>
          <p:cNvSpPr/>
          <p:nvPr/>
        </p:nvSpPr>
        <p:spPr>
          <a:xfrm>
            <a:off x="3293786" y="4219665"/>
            <a:ext cx="1248371" cy="533223"/>
          </a:xfrm>
          <a:prstGeom prst="rect">
            <a:avLst/>
          </a:prstGeom>
          <a:ln w="12700">
            <a:miter lim="400000"/>
          </a:ln>
          <a:extLst>
            <a:ext uri="{C572A759-6A51-4108-AA02-DFA0A04FC94B}">
              <ma14:wrappingTextBoxFlag xmlns:ma14="http://schemas.microsoft.com/office/mac/drawingml/2011/main" xmlns="" val="1"/>
            </a:ext>
          </a:extLst>
        </p:spPr>
        <p:txBody>
          <a:bodyPr lIns="24003" tIns="24003" rIns="24003" bIns="24003" anchor="ctr">
            <a:spAutoFit/>
          </a:bodyPr>
          <a:lstStyle/>
          <a:p>
            <a:pPr algn="ctr" defTabSz="252032">
              <a:defRPr sz="1800"/>
            </a:pPr>
            <a:r>
              <a:rPr lang="en-US" sz="1050" dirty="0">
                <a:sym typeface="Helvetica Neue Light"/>
              </a:rPr>
              <a:t>Routines s</a:t>
            </a:r>
            <a:r>
              <a:rPr sz="1050" dirty="0">
                <a:sym typeface="Helvetica Neue Light"/>
              </a:rPr>
              <a:t>ignals safety to</a:t>
            </a:r>
          </a:p>
          <a:p>
            <a:pPr algn="ctr" defTabSz="252032">
              <a:defRPr sz="1800"/>
            </a:pPr>
            <a:r>
              <a:rPr sz="1050" dirty="0">
                <a:sym typeface="Helvetica Neue Light"/>
              </a:rPr>
              <a:t>the Amygdala</a:t>
            </a:r>
          </a:p>
        </p:txBody>
      </p:sp>
      <p:sp>
        <p:nvSpPr>
          <p:cNvPr id="2095" name="Shape 2095"/>
          <p:cNvSpPr/>
          <p:nvPr/>
        </p:nvSpPr>
        <p:spPr>
          <a:xfrm>
            <a:off x="4569025" y="4407696"/>
            <a:ext cx="556730" cy="1"/>
          </a:xfrm>
          <a:prstGeom prst="line">
            <a:avLst/>
          </a:prstGeom>
          <a:ln w="38100">
            <a:solidFill/>
            <a:miter lim="400000"/>
          </a:ln>
        </p:spPr>
        <p:txBody>
          <a:bodyPr lIns="0" tIns="0" rIns="0" bIns="0"/>
          <a:lstStyle/>
          <a:p>
            <a:pPr lvl="0"/>
            <a:endParaRPr sz="1350"/>
          </a:p>
        </p:txBody>
      </p:sp>
      <p:sp>
        <p:nvSpPr>
          <p:cNvPr id="2098" name="Shape 2098"/>
          <p:cNvSpPr/>
          <p:nvPr/>
        </p:nvSpPr>
        <p:spPr>
          <a:xfrm>
            <a:off x="2854525" y="2214481"/>
            <a:ext cx="1993106" cy="371640"/>
          </a:xfrm>
          <a:prstGeom prst="rect">
            <a:avLst/>
          </a:prstGeom>
          <a:ln w="12700">
            <a:miter lim="400000"/>
          </a:ln>
          <a:extLst>
            <a:ext uri="{C572A759-6A51-4108-AA02-DFA0A04FC94B}">
              <ma14:wrappingTextBoxFlag xmlns:ma14="http://schemas.microsoft.com/office/mac/drawingml/2011/main" xmlns="" val="1"/>
            </a:ext>
          </a:extLst>
        </p:spPr>
        <p:txBody>
          <a:bodyPr lIns="24003" tIns="24003" rIns="24003" bIns="24003" anchor="ctr">
            <a:spAutoFit/>
          </a:bodyPr>
          <a:lstStyle/>
          <a:p>
            <a:pPr algn="ctr" defTabSz="252032">
              <a:defRPr sz="1800"/>
            </a:pPr>
            <a:r>
              <a:rPr lang="en-US" sz="1050" dirty="0">
                <a:sym typeface="Helvetica Neue Light"/>
              </a:rPr>
              <a:t>Routines</a:t>
            </a:r>
            <a:endParaRPr sz="1050" dirty="0">
              <a:sym typeface="Helvetica Neue Light"/>
            </a:endParaRPr>
          </a:p>
          <a:p>
            <a:pPr algn="ctr" defTabSz="252032">
              <a:defRPr sz="1800"/>
            </a:pPr>
            <a:r>
              <a:rPr sz="1050" dirty="0">
                <a:sym typeface="Helvetica Neue Light"/>
              </a:rPr>
              <a:t>dampen fear and anxiety reactions</a:t>
            </a:r>
          </a:p>
        </p:txBody>
      </p:sp>
      <p:sp>
        <p:nvSpPr>
          <p:cNvPr id="2099" name="Shape 2099"/>
          <p:cNvSpPr/>
          <p:nvPr/>
        </p:nvSpPr>
        <p:spPr>
          <a:xfrm>
            <a:off x="4510088" y="2371727"/>
            <a:ext cx="394577" cy="1"/>
          </a:xfrm>
          <a:prstGeom prst="line">
            <a:avLst/>
          </a:prstGeom>
          <a:ln w="38100">
            <a:solidFill/>
            <a:miter lim="400000"/>
          </a:ln>
        </p:spPr>
        <p:txBody>
          <a:bodyPr lIns="0" tIns="0" rIns="0" bIns="0"/>
          <a:lstStyle/>
          <a:p>
            <a:pPr lvl="0"/>
            <a:endParaRPr sz="1350"/>
          </a:p>
        </p:txBody>
      </p:sp>
      <p:sp>
        <p:nvSpPr>
          <p:cNvPr id="2100" name="Shape 2100"/>
          <p:cNvSpPr/>
          <p:nvPr/>
        </p:nvSpPr>
        <p:spPr>
          <a:xfrm flipV="1">
            <a:off x="4880216" y="4643438"/>
            <a:ext cx="329844" cy="248106"/>
          </a:xfrm>
          <a:prstGeom prst="line">
            <a:avLst/>
          </a:prstGeom>
          <a:ln w="38100">
            <a:solidFill/>
            <a:miter lim="400000"/>
          </a:ln>
        </p:spPr>
        <p:txBody>
          <a:bodyPr lIns="0" tIns="0" rIns="0" bIns="0"/>
          <a:lstStyle/>
          <a:p>
            <a:pPr lvl="0"/>
            <a:endParaRPr sz="1350"/>
          </a:p>
        </p:txBody>
      </p:sp>
      <p:sp>
        <p:nvSpPr>
          <p:cNvPr id="2101" name="Shape 2101"/>
          <p:cNvSpPr/>
          <p:nvPr/>
        </p:nvSpPr>
        <p:spPr>
          <a:xfrm>
            <a:off x="3084911" y="4995975"/>
            <a:ext cx="2507456" cy="371640"/>
          </a:xfrm>
          <a:prstGeom prst="rect">
            <a:avLst/>
          </a:prstGeom>
          <a:ln w="12700">
            <a:miter lim="400000"/>
          </a:ln>
          <a:extLst>
            <a:ext uri="{C572A759-6A51-4108-AA02-DFA0A04FC94B}">
              <ma14:wrappingTextBoxFlag xmlns:ma14="http://schemas.microsoft.com/office/mac/drawingml/2011/main" xmlns="" val="1"/>
            </a:ext>
          </a:extLst>
        </p:spPr>
        <p:txBody>
          <a:bodyPr lIns="24003" tIns="24003" rIns="24003" bIns="24003" anchor="ctr">
            <a:spAutoFit/>
          </a:bodyPr>
          <a:lstStyle>
            <a:lvl1pPr algn="ctr" defTabSz="533400">
              <a:defRPr sz="2200">
                <a:latin typeface="+mn-lt"/>
                <a:ea typeface="+mn-ea"/>
                <a:cs typeface="+mn-cs"/>
                <a:sym typeface="Helvetica Neue Light"/>
              </a:defRPr>
            </a:lvl1pPr>
          </a:lstStyle>
          <a:p>
            <a:pPr lvl="0">
              <a:defRPr sz="1800"/>
            </a:pPr>
            <a:r>
              <a:rPr lang="en-US" sz="1050" dirty="0"/>
              <a:t>Re-teaching </a:t>
            </a:r>
            <a:r>
              <a:rPr sz="1050" dirty="0"/>
              <a:t>of </a:t>
            </a:r>
            <a:r>
              <a:rPr lang="en-US" sz="1050" dirty="0"/>
              <a:t>expectations </a:t>
            </a:r>
            <a:r>
              <a:rPr sz="1050" dirty="0"/>
              <a:t>encode memory of </a:t>
            </a:r>
            <a:r>
              <a:rPr lang="en-US" sz="1050" dirty="0"/>
              <a:t>predictability and safety </a:t>
            </a:r>
            <a:endParaRPr sz="1050" dirty="0"/>
          </a:p>
        </p:txBody>
      </p:sp>
      <p:sp>
        <p:nvSpPr>
          <p:cNvPr id="2104" name="Shape 2104"/>
          <p:cNvSpPr/>
          <p:nvPr/>
        </p:nvSpPr>
        <p:spPr>
          <a:xfrm>
            <a:off x="5711387" y="4915184"/>
            <a:ext cx="2116337" cy="533223"/>
          </a:xfrm>
          <a:prstGeom prst="rect">
            <a:avLst/>
          </a:prstGeom>
          <a:ln w="12700">
            <a:miter lim="400000"/>
          </a:ln>
          <a:extLst>
            <a:ext uri="{C572A759-6A51-4108-AA02-DFA0A04FC94B}">
              <ma14:wrappingTextBoxFlag xmlns:ma14="http://schemas.microsoft.com/office/mac/drawingml/2011/main" xmlns="" val="1"/>
            </a:ext>
          </a:extLst>
        </p:spPr>
        <p:txBody>
          <a:bodyPr lIns="24003" tIns="24003" rIns="24003" bIns="24003" anchor="ctr">
            <a:spAutoFit/>
          </a:bodyPr>
          <a:lstStyle>
            <a:lvl1pPr algn="ctr" defTabSz="533400">
              <a:defRPr sz="2200">
                <a:latin typeface="+mn-lt"/>
                <a:ea typeface="+mn-ea"/>
                <a:cs typeface="+mn-cs"/>
                <a:sym typeface="Helvetica Neue Light"/>
              </a:defRPr>
            </a:lvl1pPr>
          </a:lstStyle>
          <a:p>
            <a:pPr lvl="0">
              <a:defRPr sz="1800"/>
            </a:pPr>
            <a:r>
              <a:rPr sz="1050" dirty="0"/>
              <a:t>Alarm circuits </a:t>
            </a:r>
            <a:r>
              <a:rPr lang="en-US" sz="1050" dirty="0"/>
              <a:t>increase</a:t>
            </a:r>
            <a:r>
              <a:rPr sz="1050" dirty="0"/>
              <a:t> in Locus Coeruleus by </a:t>
            </a:r>
            <a:r>
              <a:rPr lang="en-US" sz="1050" dirty="0"/>
              <a:t>using harsh actions/exclusionary discipline</a:t>
            </a:r>
            <a:endParaRPr sz="1050" dirty="0"/>
          </a:p>
        </p:txBody>
      </p:sp>
      <p:sp>
        <p:nvSpPr>
          <p:cNvPr id="2105" name="Shape 2105"/>
          <p:cNvSpPr/>
          <p:nvPr/>
        </p:nvSpPr>
        <p:spPr>
          <a:xfrm flipV="1">
            <a:off x="6023274" y="4759134"/>
            <a:ext cx="1" cy="156050"/>
          </a:xfrm>
          <a:prstGeom prst="line">
            <a:avLst/>
          </a:prstGeom>
          <a:ln w="38100">
            <a:solidFill/>
            <a:miter lim="400000"/>
          </a:ln>
        </p:spPr>
        <p:txBody>
          <a:bodyPr lIns="0" tIns="0" rIns="0" bIns="0"/>
          <a:lstStyle/>
          <a:p>
            <a:pPr lvl="0"/>
            <a:endParaRPr sz="1350"/>
          </a:p>
        </p:txBody>
      </p:sp>
      <p:sp>
        <p:nvSpPr>
          <p:cNvPr id="2106" name="Shape 2106"/>
          <p:cNvSpPr/>
          <p:nvPr/>
        </p:nvSpPr>
        <p:spPr>
          <a:xfrm>
            <a:off x="4672025" y="1650124"/>
            <a:ext cx="3594317" cy="371640"/>
          </a:xfrm>
          <a:prstGeom prst="rect">
            <a:avLst/>
          </a:prstGeom>
          <a:ln w="12700">
            <a:miter lim="400000"/>
          </a:ln>
          <a:extLst>
            <a:ext uri="{C572A759-6A51-4108-AA02-DFA0A04FC94B}">
              <ma14:wrappingTextBoxFlag xmlns:ma14="http://schemas.microsoft.com/office/mac/drawingml/2011/main" xmlns="" val="1"/>
            </a:ext>
          </a:extLst>
        </p:spPr>
        <p:txBody>
          <a:bodyPr wrap="none" lIns="24003" tIns="24003" rIns="24003" bIns="24003" anchor="ctr">
            <a:spAutoFit/>
          </a:bodyPr>
          <a:lstStyle/>
          <a:p>
            <a:pPr algn="ctr" defTabSz="252032">
              <a:defRPr sz="1800"/>
            </a:pPr>
            <a:r>
              <a:rPr sz="1050" dirty="0">
                <a:sym typeface="Helvetica Neue Light"/>
              </a:rPr>
              <a:t>Dopamine synthesized in </a:t>
            </a:r>
            <a:r>
              <a:rPr sz="1050" dirty="0" err="1">
                <a:sym typeface="Helvetica Neue Light"/>
              </a:rPr>
              <a:t>VTA</a:t>
            </a:r>
            <a:endParaRPr sz="1050" dirty="0">
              <a:sym typeface="Helvetica Neue Light"/>
            </a:endParaRPr>
          </a:p>
          <a:p>
            <a:pPr algn="ctr" defTabSz="252032">
              <a:defRPr sz="1800"/>
            </a:pPr>
            <a:r>
              <a:rPr sz="1050" dirty="0">
                <a:sym typeface="Helvetica Neue Light"/>
              </a:rPr>
              <a:t>associated with Self-Regulation</a:t>
            </a:r>
            <a:r>
              <a:rPr lang="en-US" sz="1050" dirty="0">
                <a:sym typeface="Helvetica Neue Light"/>
              </a:rPr>
              <a:t> (</a:t>
            </a:r>
            <a:r>
              <a:rPr lang="en-US" sz="1050" dirty="0" err="1">
                <a:sym typeface="Helvetica Neue Light"/>
              </a:rPr>
              <a:t>VTA</a:t>
            </a:r>
            <a:r>
              <a:rPr lang="en-US" sz="1050" dirty="0">
                <a:sym typeface="Helvetica Neue Light"/>
              </a:rPr>
              <a:t> shrinks during adolescence)</a:t>
            </a:r>
            <a:endParaRPr sz="1050" dirty="0">
              <a:sym typeface="Helvetica Neue Light"/>
            </a:endParaRPr>
          </a:p>
        </p:txBody>
      </p:sp>
      <p:sp>
        <p:nvSpPr>
          <p:cNvPr id="2107" name="Shape 2107"/>
          <p:cNvSpPr/>
          <p:nvPr/>
        </p:nvSpPr>
        <p:spPr>
          <a:xfrm>
            <a:off x="6776442" y="2050259"/>
            <a:ext cx="0" cy="189695"/>
          </a:xfrm>
          <a:prstGeom prst="line">
            <a:avLst/>
          </a:prstGeom>
          <a:ln w="38100">
            <a:solidFill/>
            <a:miter lim="400000"/>
          </a:ln>
        </p:spPr>
        <p:txBody>
          <a:bodyPr lIns="0" tIns="0" rIns="0" bIns="0"/>
          <a:lstStyle/>
          <a:p>
            <a:pPr lvl="0"/>
            <a:endParaRPr sz="1350"/>
          </a:p>
        </p:txBody>
      </p:sp>
      <p:sp>
        <p:nvSpPr>
          <p:cNvPr id="2114" name="Shape 2114"/>
          <p:cNvSpPr/>
          <p:nvPr/>
        </p:nvSpPr>
        <p:spPr>
          <a:xfrm>
            <a:off x="2833901" y="5617395"/>
            <a:ext cx="5722145" cy="152349"/>
          </a:xfrm>
          <a:prstGeom prst="rect">
            <a:avLst/>
          </a:prstGeom>
          <a:ln w="12700">
            <a:miter lim="400000"/>
          </a:ln>
          <a:extLst>
            <a:ext uri="{C572A759-6A51-4108-AA02-DFA0A04FC94B}">
              <ma14:wrappingTextBoxFlag xmlns:ma14="http://schemas.microsoft.com/office/mac/drawingml/2011/main" xmlns="" val="1"/>
            </a:ext>
          </a:extLst>
        </p:spPr>
        <p:txBody>
          <a:bodyPr lIns="24003" tIns="24003" rIns="24003" bIns="24003" anchor="ctr">
            <a:spAutoFit/>
          </a:bodyPr>
          <a:lstStyle>
            <a:lvl1pPr defTabSz="533400">
              <a:defRPr sz="1500">
                <a:latin typeface="+mn-lt"/>
                <a:ea typeface="+mn-ea"/>
                <a:cs typeface="+mn-cs"/>
                <a:sym typeface="Helvetica Neue Light"/>
              </a:defRPr>
            </a:lvl1pPr>
          </a:lstStyle>
          <a:p>
            <a:pPr lvl="0">
              <a:defRPr sz="1800"/>
            </a:pPr>
            <a:r>
              <a:rPr sz="675"/>
              <a:t>Copyright © 2011-13, PAXIS Institute. Only for use by accredited PAX GBG Coaches and licensed by PAXIS.</a:t>
            </a:r>
          </a:p>
        </p:txBody>
      </p:sp>
      <p:sp>
        <p:nvSpPr>
          <p:cNvPr id="2" name="TextBox 1"/>
          <p:cNvSpPr txBox="1"/>
          <p:nvPr/>
        </p:nvSpPr>
        <p:spPr>
          <a:xfrm>
            <a:off x="3084911" y="1135104"/>
            <a:ext cx="4746044" cy="507831"/>
          </a:xfrm>
          <a:prstGeom prst="rect">
            <a:avLst/>
          </a:prstGeom>
          <a:noFill/>
        </p:spPr>
        <p:txBody>
          <a:bodyPr wrap="square" rtlCol="0">
            <a:spAutoFit/>
          </a:bodyPr>
          <a:lstStyle/>
          <a:p>
            <a:r>
              <a:rPr lang="en-US" sz="2700" b="1" dirty="0">
                <a:solidFill>
                  <a:srgbClr val="00B050"/>
                </a:solidFill>
              </a:rPr>
              <a:t>Pre/Adolescent Brain…</a:t>
            </a:r>
          </a:p>
        </p:txBody>
      </p:sp>
    </p:spTree>
    <p:extLst>
      <p:ext uri="{BB962C8B-B14F-4D97-AF65-F5344CB8AC3E}">
        <p14:creationId xmlns:p14="http://schemas.microsoft.com/office/powerpoint/2010/main" val="2935263232"/>
      </p:ext>
    </p:ext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Biggest misconception of PBIS is the recognition system</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t>Difference between bribery and recognition</a:t>
            </a:r>
          </a:p>
          <a:p>
            <a:r>
              <a:rPr lang="en-US" dirty="0"/>
              <a:t>Tickets are not only designed to change student behavior</a:t>
            </a:r>
          </a:p>
          <a:p>
            <a:r>
              <a:rPr lang="en-US" dirty="0"/>
              <a:t>Tickets are also designed to change adult behavior</a:t>
            </a:r>
          </a:p>
          <a:p>
            <a:r>
              <a:rPr lang="en-US" dirty="0"/>
              <a:t>Ticket designed to prompt conversation (relationship building)</a:t>
            </a:r>
          </a:p>
          <a:p>
            <a:r>
              <a:rPr lang="en-US" dirty="0"/>
              <a:t>Conversation/relationship changes the behavior</a:t>
            </a:r>
          </a:p>
          <a:p>
            <a:r>
              <a:rPr lang="en-US" dirty="0"/>
              <a:t>What matters is the positive social engagement (know your students)</a:t>
            </a:r>
          </a:p>
          <a:p>
            <a:r>
              <a:rPr lang="en-US" dirty="0"/>
              <a:t>Not used as general praise</a:t>
            </a:r>
          </a:p>
          <a:p>
            <a:endParaRPr lang="en-US" dirty="0"/>
          </a:p>
          <a:p>
            <a:endParaRPr lang="en-US" dirty="0"/>
          </a:p>
        </p:txBody>
      </p:sp>
    </p:spTree>
    <p:extLst>
      <p:ext uri="{BB962C8B-B14F-4D97-AF65-F5344CB8AC3E}">
        <p14:creationId xmlns:p14="http://schemas.microsoft.com/office/powerpoint/2010/main" val="56769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50"/>
                </a:solidFill>
                <a:latin typeface="Times New Roman" panose="02020603050405020304" pitchFamily="18" charset="0"/>
                <a:cs typeface="Times New Roman" panose="02020603050405020304" pitchFamily="18" charset="0"/>
              </a:rPr>
              <a:t>Proven </a:t>
            </a:r>
            <a:r>
              <a:rPr lang="en-US" b="1" dirty="0" err="1">
                <a:solidFill>
                  <a:srgbClr val="00B050"/>
                </a:solidFill>
                <a:latin typeface="Times New Roman" panose="02020603050405020304" pitchFamily="18" charset="0"/>
                <a:cs typeface="Times New Roman" panose="02020603050405020304" pitchFamily="18" charset="0"/>
              </a:rPr>
              <a:t>Reinforcers</a:t>
            </a:r>
            <a:r>
              <a:rPr lang="en-US" b="1" dirty="0">
                <a:solidFill>
                  <a:srgbClr val="00B050"/>
                </a:solidFill>
                <a:latin typeface="Times New Roman" panose="02020603050405020304" pitchFamily="18" charset="0"/>
                <a:cs typeface="Times New Roman" panose="02020603050405020304" pitchFamily="18" charset="0"/>
              </a:rPr>
              <a:t> to Create a Climate of Appreciation in Your </a:t>
            </a:r>
            <a:r>
              <a:rPr lang="en-US" b="1" dirty="0" smtClean="0">
                <a:solidFill>
                  <a:srgbClr val="00B050"/>
                </a:solidFill>
                <a:latin typeface="Times New Roman" panose="02020603050405020304" pitchFamily="18" charset="0"/>
                <a:cs typeface="Times New Roman" panose="02020603050405020304" pitchFamily="18" charset="0"/>
              </a:rPr>
              <a:t>School</a:t>
            </a:r>
            <a:r>
              <a:rPr lang="en-US" b="1" i="1" dirty="0" smtClean="0">
                <a:solidFill>
                  <a:srgbClr val="00B050"/>
                </a:solidFill>
                <a:latin typeface="Times New Roman" panose="02020603050405020304" pitchFamily="18" charset="0"/>
                <a:cs typeface="Times New Roman" panose="02020603050405020304" pitchFamily="18" charset="0"/>
              </a:rPr>
              <a:t> </a:t>
            </a:r>
            <a:r>
              <a:rPr lang="en-US" sz="1800" b="1" i="1" dirty="0"/>
              <a:t>(L. </a:t>
            </a:r>
            <a:r>
              <a:rPr lang="en-US" sz="1800" b="1" i="1" dirty="0" err="1"/>
              <a:t>Riffel</a:t>
            </a:r>
            <a:r>
              <a:rPr lang="en-US" sz="1800" b="1" i="1" dirty="0"/>
              <a:t>)</a:t>
            </a:r>
            <a:endParaRPr lang="en-US" sz="1800" dirty="0"/>
          </a:p>
        </p:txBody>
      </p:sp>
      <p:sp>
        <p:nvSpPr>
          <p:cNvPr id="3" name="Content Placeholder 2"/>
          <p:cNvSpPr>
            <a:spLocks noGrp="1"/>
          </p:cNvSpPr>
          <p:nvPr>
            <p:ph idx="1"/>
          </p:nvPr>
        </p:nvSpPr>
        <p:spPr>
          <a:xfrm>
            <a:off x="1981200" y="1905001"/>
            <a:ext cx="8229600" cy="4525963"/>
          </a:xfrm>
        </p:spPr>
        <p:txBody>
          <a:bodyPr>
            <a:normAutofit fontScale="92500" lnSpcReduction="10000"/>
          </a:bodyPr>
          <a:lstStyle/>
          <a:p>
            <a:pPr marL="0">
              <a:lnSpc>
                <a:spcPct val="115000"/>
              </a:lnSpc>
              <a:spcBef>
                <a:spcPts val="0"/>
              </a:spcBef>
              <a:spcAft>
                <a:spcPts val="1000"/>
              </a:spcAft>
            </a:pPr>
            <a:r>
              <a:rPr lang="en-US" dirty="0">
                <a:ea typeface="Calibri"/>
                <a:cs typeface="Times New Roman"/>
              </a:rPr>
              <a:t>Privileges (Earning special privileges) </a:t>
            </a:r>
          </a:p>
          <a:p>
            <a:pPr marL="0">
              <a:lnSpc>
                <a:spcPct val="115000"/>
              </a:lnSpc>
              <a:spcBef>
                <a:spcPts val="0"/>
              </a:spcBef>
              <a:spcAft>
                <a:spcPts val="1000"/>
              </a:spcAft>
            </a:pPr>
            <a:r>
              <a:rPr lang="en-US" dirty="0">
                <a:ea typeface="Calibri"/>
                <a:cs typeface="Times New Roman"/>
              </a:rPr>
              <a:t>Attention (Quality Time with Adults and Peers)</a:t>
            </a:r>
          </a:p>
          <a:p>
            <a:pPr marL="0">
              <a:lnSpc>
                <a:spcPct val="115000"/>
              </a:lnSpc>
              <a:spcBef>
                <a:spcPts val="0"/>
              </a:spcBef>
              <a:spcAft>
                <a:spcPts val="1000"/>
              </a:spcAft>
            </a:pPr>
            <a:r>
              <a:rPr lang="en-US" dirty="0">
                <a:ea typeface="Calibri"/>
                <a:cs typeface="Times New Roman"/>
              </a:rPr>
              <a:t>Leadership (Earning Leadership Roles)</a:t>
            </a:r>
          </a:p>
          <a:p>
            <a:pPr marL="0">
              <a:lnSpc>
                <a:spcPct val="115000"/>
              </a:lnSpc>
              <a:spcBef>
                <a:spcPts val="0"/>
              </a:spcBef>
              <a:spcAft>
                <a:spcPts val="1000"/>
              </a:spcAft>
            </a:pPr>
            <a:r>
              <a:rPr lang="en-US" dirty="0">
                <a:ea typeface="Calibri"/>
                <a:cs typeface="Times New Roman"/>
              </a:rPr>
              <a:t>Praise (Social Praise- Name in Lights)</a:t>
            </a:r>
          </a:p>
          <a:p>
            <a:pPr marL="0">
              <a:lnSpc>
                <a:spcPct val="115000"/>
              </a:lnSpc>
              <a:spcBef>
                <a:spcPts val="0"/>
              </a:spcBef>
              <a:spcAft>
                <a:spcPts val="1000"/>
              </a:spcAft>
            </a:pPr>
            <a:r>
              <a:rPr lang="en-US" dirty="0">
                <a:ea typeface="Calibri"/>
                <a:cs typeface="Times New Roman"/>
              </a:rPr>
              <a:t>Assistance (Special Assistance in a Topic of Their </a:t>
            </a:r>
            <a:r>
              <a:rPr lang="en-US" dirty="0" smtClean="0">
                <a:ea typeface="Calibri"/>
                <a:cs typeface="Times New Roman"/>
              </a:rPr>
              <a:t>Choice</a:t>
            </a:r>
            <a:r>
              <a:rPr lang="en-US" dirty="0">
                <a:ea typeface="Calibri"/>
                <a:cs typeface="Times New Roman"/>
              </a:rPr>
              <a:t>)</a:t>
            </a:r>
          </a:p>
          <a:p>
            <a:pPr marL="0">
              <a:lnSpc>
                <a:spcPct val="115000"/>
              </a:lnSpc>
              <a:spcBef>
                <a:spcPts val="0"/>
              </a:spcBef>
              <a:spcAft>
                <a:spcPts val="1000"/>
              </a:spcAft>
            </a:pPr>
            <a:r>
              <a:rPr lang="en-US" dirty="0">
                <a:ea typeface="Calibri"/>
                <a:cs typeface="Times New Roman"/>
              </a:rPr>
              <a:t>Touch (High Five)</a:t>
            </a:r>
          </a:p>
          <a:p>
            <a:pPr marL="0">
              <a:lnSpc>
                <a:spcPct val="115000"/>
              </a:lnSpc>
              <a:spcBef>
                <a:spcPts val="0"/>
              </a:spcBef>
              <a:spcAft>
                <a:spcPts val="1000"/>
              </a:spcAft>
            </a:pPr>
            <a:r>
              <a:rPr lang="en-US" dirty="0">
                <a:ea typeface="Calibri"/>
                <a:cs typeface="Times New Roman"/>
              </a:rPr>
              <a:t>Escape (Escape from a Task or Chore)</a:t>
            </a:r>
          </a:p>
          <a:p>
            <a:r>
              <a:rPr lang="en-US" dirty="0">
                <a:ea typeface="Calibri"/>
                <a:cs typeface="Times New Roman"/>
              </a:rPr>
              <a:t>Supplies (School Supplies)</a:t>
            </a:r>
            <a:endParaRPr lang="en-US" dirty="0"/>
          </a:p>
        </p:txBody>
      </p:sp>
    </p:spTree>
    <p:extLst>
      <p:ext uri="{BB962C8B-B14F-4D97-AF65-F5344CB8AC3E}">
        <p14:creationId xmlns:p14="http://schemas.microsoft.com/office/powerpoint/2010/main" val="3942368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Why Implement PBIS?</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1200" y="1295400"/>
            <a:ext cx="8229600" cy="5105400"/>
          </a:xfrm>
        </p:spPr>
        <p:txBody>
          <a:bodyPr>
            <a:normAutofit/>
          </a:bodyPr>
          <a:lstStyle/>
          <a:p>
            <a:r>
              <a:rPr lang="en-US" dirty="0" smtClean="0"/>
              <a:t>Learning Environment:</a:t>
            </a:r>
          </a:p>
          <a:p>
            <a:pPr lvl="1"/>
            <a:r>
              <a:rPr lang="en-US" dirty="0" smtClean="0"/>
              <a:t>Less reactive, aversive, dangerous, and exclusionary</a:t>
            </a:r>
          </a:p>
          <a:p>
            <a:pPr lvl="1"/>
            <a:r>
              <a:rPr lang="en-US" dirty="0" smtClean="0"/>
              <a:t>More engaging, responsive, preventive, and productive</a:t>
            </a:r>
          </a:p>
          <a:p>
            <a:pPr lvl="0"/>
            <a:r>
              <a:rPr lang="en-US" dirty="0">
                <a:solidFill>
                  <a:prstClr val="black"/>
                </a:solidFill>
              </a:rPr>
              <a:t>Address classroom management and </a:t>
            </a:r>
            <a:r>
              <a:rPr lang="en-US" dirty="0" smtClean="0">
                <a:solidFill>
                  <a:prstClr val="black"/>
                </a:solidFill>
              </a:rPr>
              <a:t>disciplinary </a:t>
            </a:r>
            <a:r>
              <a:rPr lang="en-US" dirty="0">
                <a:solidFill>
                  <a:prstClr val="black"/>
                </a:solidFill>
              </a:rPr>
              <a:t>issues </a:t>
            </a:r>
            <a:r>
              <a:rPr lang="en-US" dirty="0">
                <a:solidFill>
                  <a:prstClr val="black"/>
                </a:solidFill>
              </a:rPr>
              <a:t>(attendance, </a:t>
            </a:r>
            <a:r>
              <a:rPr lang="en-US" dirty="0">
                <a:solidFill>
                  <a:prstClr val="black"/>
                </a:solidFill>
              </a:rPr>
              <a:t>tardiness, </a:t>
            </a:r>
            <a:r>
              <a:rPr lang="en-US" dirty="0">
                <a:solidFill>
                  <a:prstClr val="black"/>
                </a:solidFill>
              </a:rPr>
              <a:t>antisocial behavior</a:t>
            </a:r>
            <a:r>
              <a:rPr lang="en-US" dirty="0">
                <a:solidFill>
                  <a:prstClr val="black"/>
                </a:solidFill>
              </a:rPr>
              <a:t>)</a:t>
            </a:r>
          </a:p>
          <a:p>
            <a:pPr lvl="0"/>
            <a:r>
              <a:rPr lang="en-US" dirty="0" smtClean="0">
                <a:solidFill>
                  <a:prstClr val="black"/>
                </a:solidFill>
              </a:rPr>
              <a:t>Improve supports for students whose behaviors require more specialized assistance </a:t>
            </a:r>
            <a:r>
              <a:rPr lang="en-US" dirty="0">
                <a:solidFill>
                  <a:prstClr val="black"/>
                </a:solidFill>
              </a:rPr>
              <a:t>(emotional and behavioral disorders, mental health)</a:t>
            </a:r>
          </a:p>
          <a:p>
            <a:pPr lvl="0"/>
            <a:r>
              <a:rPr lang="en-US" dirty="0">
                <a:solidFill>
                  <a:prstClr val="black"/>
                </a:solidFill>
              </a:rPr>
              <a:t>Maximize academic engagement and achievement for all students</a:t>
            </a:r>
            <a:endParaRPr lang="en-US" dirty="0">
              <a:solidFill>
                <a:prstClr val="black"/>
              </a:solidFill>
            </a:endParaRPr>
          </a:p>
          <a:p>
            <a:pPr lvl="1"/>
            <a:endParaRPr lang="en-US" dirty="0" smtClean="0"/>
          </a:p>
        </p:txBody>
      </p:sp>
    </p:spTree>
    <p:extLst>
      <p:ext uri="{BB962C8B-B14F-4D97-AF65-F5344CB8AC3E}">
        <p14:creationId xmlns:p14="http://schemas.microsoft.com/office/powerpoint/2010/main" val="728127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5400" b="1" dirty="0">
                <a:solidFill>
                  <a:srgbClr val="00B050"/>
                </a:solidFill>
                <a:latin typeface="Times New Roman" panose="02020603050405020304" pitchFamily="18" charset="0"/>
                <a:cs typeface="Times New Roman" panose="02020603050405020304" pitchFamily="18" charset="0"/>
              </a:rPr>
              <a:t>PBIS at Home</a:t>
            </a:r>
          </a:p>
        </p:txBody>
      </p:sp>
      <p:sp>
        <p:nvSpPr>
          <p:cNvPr id="73731" name="Rectangle 3"/>
          <p:cNvSpPr>
            <a:spLocks noGrp="1" noChangeArrowheads="1"/>
          </p:cNvSpPr>
          <p:nvPr>
            <p:ph type="body" idx="1"/>
          </p:nvPr>
        </p:nvSpPr>
        <p:spPr/>
        <p:txBody>
          <a:bodyPr/>
          <a:lstStyle/>
          <a:p>
            <a:pPr eaLnBrk="1" hangingPunct="1"/>
            <a:r>
              <a:rPr lang="en-US" sz="4000" b="1" dirty="0"/>
              <a:t>Helps to build a school and home connection</a:t>
            </a:r>
          </a:p>
          <a:p>
            <a:pPr eaLnBrk="1" hangingPunct="1"/>
            <a:r>
              <a:rPr lang="en-US" sz="4000" b="1" dirty="0"/>
              <a:t>Teaching and re-teaching behavioral expectations </a:t>
            </a:r>
          </a:p>
          <a:p>
            <a:pPr eaLnBrk="1" hangingPunct="1"/>
            <a:r>
              <a:rPr lang="en-US" sz="4000" b="1" dirty="0"/>
              <a:t>Positive acknowledgment</a:t>
            </a:r>
          </a:p>
          <a:p>
            <a:pPr eaLnBrk="1" hangingPunct="1"/>
            <a:r>
              <a:rPr lang="en-US" sz="4000" b="1" dirty="0"/>
              <a:t>Improved behavioral outcomes</a:t>
            </a:r>
            <a:endParaRPr lang="en-US" dirty="0" smtClean="0"/>
          </a:p>
          <a:p>
            <a:pPr eaLnBrk="1" hangingPunct="1">
              <a:buFontTx/>
              <a:buNone/>
            </a:pPr>
            <a:endParaRPr lang="en-US" dirty="0" smtClean="0">
              <a:solidFill>
                <a:schemeClr val="hlink"/>
              </a:solidFill>
            </a:endParaRPr>
          </a:p>
        </p:txBody>
      </p:sp>
    </p:spTree>
    <p:extLst>
      <p:ext uri="{BB962C8B-B14F-4D97-AF65-F5344CB8AC3E}">
        <p14:creationId xmlns:p14="http://schemas.microsoft.com/office/powerpoint/2010/main" val="3578040955"/>
      </p:ext>
    </p:extLst>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The importance of the home, school, community connection</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PBIS can be implemented in the home and community settings. </a:t>
            </a:r>
          </a:p>
          <a:p>
            <a:r>
              <a:rPr lang="en-US" dirty="0" smtClean="0">
                <a:latin typeface="Comic Sans MS" pitchFamily="66" charset="0"/>
              </a:rPr>
              <a:t>By connecting PBIS at home and school your child gets:</a:t>
            </a:r>
          </a:p>
          <a:p>
            <a:pPr lvl="1"/>
            <a:r>
              <a:rPr lang="en-US" dirty="0" smtClean="0">
                <a:latin typeface="Comic Sans MS" pitchFamily="66" charset="0"/>
              </a:rPr>
              <a:t>Consistency</a:t>
            </a:r>
          </a:p>
          <a:p>
            <a:pPr lvl="1"/>
            <a:r>
              <a:rPr lang="en-US" dirty="0" smtClean="0">
                <a:latin typeface="Comic Sans MS" pitchFamily="66" charset="0"/>
              </a:rPr>
              <a:t>Common language</a:t>
            </a:r>
          </a:p>
          <a:p>
            <a:pPr lvl="1"/>
            <a:r>
              <a:rPr lang="en-US" dirty="0" smtClean="0">
                <a:latin typeface="Comic Sans MS" pitchFamily="66" charset="0"/>
              </a:rPr>
              <a:t>Additional applications of important social/behavioral skills</a:t>
            </a:r>
          </a:p>
          <a:p>
            <a:pPr lvl="1"/>
            <a:endParaRPr lang="en-US" dirty="0"/>
          </a:p>
        </p:txBody>
      </p:sp>
      <p:pic>
        <p:nvPicPr>
          <p:cNvPr id="5" name="Content Placeholder 4" descr="bridge.jpg"/>
          <p:cNvPicPr>
            <a:picLocks noGrp="1" noChangeAspect="1"/>
          </p:cNvPicPr>
          <p:nvPr>
            <p:ph sz="half" idx="2"/>
          </p:nvPr>
        </p:nvPicPr>
        <p:blipFill>
          <a:blip r:embed="rId3" cstate="print"/>
          <a:stretch>
            <a:fillRect/>
          </a:stretch>
        </p:blipFill>
        <p:spPr>
          <a:xfrm>
            <a:off x="6096000" y="1981200"/>
            <a:ext cx="4267200" cy="3124200"/>
          </a:xfrm>
        </p:spPr>
      </p:pic>
    </p:spTree>
    <p:extLst>
      <p:ext uri="{BB962C8B-B14F-4D97-AF65-F5344CB8AC3E}">
        <p14:creationId xmlns:p14="http://schemas.microsoft.com/office/powerpoint/2010/main" val="3999552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PBIS at Home Breakdown</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20000"/>
          </a:bodyPr>
          <a:lstStyle/>
          <a:p>
            <a:r>
              <a:rPr lang="en-US" dirty="0" smtClean="0">
                <a:latin typeface="Comic Sans MS" pitchFamily="66" charset="0"/>
              </a:rPr>
              <a:t>To implement PBIS in the home and community, follow these four steps:</a:t>
            </a:r>
          </a:p>
          <a:p>
            <a:pPr>
              <a:buNone/>
            </a:pPr>
            <a:endParaRPr lang="en-US" dirty="0" smtClean="0">
              <a:latin typeface="Comic Sans MS" pitchFamily="66" charset="0"/>
            </a:endParaRPr>
          </a:p>
          <a:p>
            <a:r>
              <a:rPr lang="en-US" dirty="0" smtClean="0">
                <a:latin typeface="Comic Sans MS" pitchFamily="66" charset="0"/>
              </a:rPr>
              <a:t>1. Set expectations in advance</a:t>
            </a:r>
          </a:p>
          <a:p>
            <a:r>
              <a:rPr lang="en-US" dirty="0" smtClean="0">
                <a:latin typeface="Comic Sans MS" pitchFamily="66" charset="0"/>
              </a:rPr>
              <a:t>2.Communicate/teach the expectations</a:t>
            </a:r>
          </a:p>
          <a:p>
            <a:r>
              <a:rPr lang="en-US" dirty="0" smtClean="0">
                <a:latin typeface="Comic Sans MS" pitchFamily="66" charset="0"/>
              </a:rPr>
              <a:t>3.Positively reinforce when expectations are met</a:t>
            </a:r>
          </a:p>
          <a:p>
            <a:r>
              <a:rPr lang="en-US" dirty="0" smtClean="0">
                <a:latin typeface="Comic Sans MS" pitchFamily="66" charset="0"/>
              </a:rPr>
              <a:t>4. Have a plan to give additional support when expectations are not met</a:t>
            </a:r>
          </a:p>
          <a:p>
            <a:endParaRPr lang="en-US" dirty="0"/>
          </a:p>
        </p:txBody>
      </p:sp>
      <p:pic>
        <p:nvPicPr>
          <p:cNvPr id="5" name="Content Placeholder 4" descr="Paw Print.png"/>
          <p:cNvPicPr>
            <a:picLocks noGrp="1" noChangeAspect="1"/>
          </p:cNvPicPr>
          <p:nvPr>
            <p:ph sz="half" idx="2"/>
          </p:nvPr>
        </p:nvPicPr>
        <p:blipFill>
          <a:blip r:embed="rId3" cstate="print"/>
          <a:stretch>
            <a:fillRect/>
          </a:stretch>
        </p:blipFill>
        <p:spPr>
          <a:xfrm>
            <a:off x="6553200" y="1905000"/>
            <a:ext cx="3657600" cy="3657600"/>
          </a:xfrm>
        </p:spPr>
      </p:pic>
    </p:spTree>
    <p:extLst>
      <p:ext uri="{BB962C8B-B14F-4D97-AF65-F5344CB8AC3E}">
        <p14:creationId xmlns:p14="http://schemas.microsoft.com/office/powerpoint/2010/main" val="434372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What is </a:t>
            </a:r>
            <a:r>
              <a:rPr lang="en-US" b="1" dirty="0" err="1" smtClean="0">
                <a:solidFill>
                  <a:srgbClr val="00B050"/>
                </a:solidFill>
                <a:latin typeface="Times New Roman" panose="02020603050405020304" pitchFamily="18" charset="0"/>
                <a:cs typeface="Times New Roman" panose="02020603050405020304" pitchFamily="18" charset="0"/>
              </a:rPr>
              <a:t>PBIS</a:t>
            </a:r>
            <a:r>
              <a:rPr lang="en-US" b="1" dirty="0" smtClean="0">
                <a:solidFill>
                  <a:srgbClr val="00B050"/>
                </a:solidFill>
                <a:latin typeface="Times New Roman" panose="02020603050405020304" pitchFamily="18" charset="0"/>
                <a:cs typeface="Times New Roman" panose="02020603050405020304" pitchFamily="18" charset="0"/>
              </a:rPr>
              <a: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sz="2400" dirty="0">
                <a:latin typeface="Comic Sans MS" pitchFamily="66" charset="0"/>
              </a:rPr>
              <a:t>Positive Behavior Interventions and Supports (</a:t>
            </a:r>
            <a:r>
              <a:rPr lang="en-US" sz="2400" dirty="0" err="1">
                <a:latin typeface="Comic Sans MS" pitchFamily="66" charset="0"/>
              </a:rPr>
              <a:t>PBIS</a:t>
            </a:r>
            <a:r>
              <a:rPr lang="en-US" sz="2400" dirty="0">
                <a:latin typeface="Comic Sans MS" pitchFamily="66" charset="0"/>
              </a:rPr>
              <a:t>) is a framework for a school  that supports a positive school climate and positive behavior in school.</a:t>
            </a:r>
          </a:p>
          <a:p>
            <a:pPr lvl="1"/>
            <a:r>
              <a:rPr lang="en-US" sz="2000" dirty="0">
                <a:latin typeface="Comic Sans MS" pitchFamily="66" charset="0"/>
              </a:rPr>
              <a:t>Implemented in 109 MCPS Schools</a:t>
            </a:r>
          </a:p>
          <a:p>
            <a:pPr lvl="1"/>
            <a:endParaRPr lang="en-US" sz="2000" dirty="0">
              <a:latin typeface="Comic Sans MS" pitchFamily="66" charset="0"/>
            </a:endParaRP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600200"/>
            <a:ext cx="4038600" cy="3886200"/>
          </a:xfrm>
        </p:spPr>
      </p:pic>
    </p:spTree>
    <p:extLst>
      <p:ext uri="{BB962C8B-B14F-4D97-AF65-F5344CB8AC3E}">
        <p14:creationId xmlns:p14="http://schemas.microsoft.com/office/powerpoint/2010/main" val="4212063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Set Your Expectations in Advance</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Autofit/>
          </a:bodyPr>
          <a:lstStyle/>
          <a:p>
            <a:r>
              <a:rPr lang="en-US" sz="2200" dirty="0">
                <a:latin typeface="Comic Sans MS" pitchFamily="66" charset="0"/>
              </a:rPr>
              <a:t>Simply put, ask yourself, “what is it I want my child to be able to do during dinner or at the movie theatre?”</a:t>
            </a:r>
          </a:p>
          <a:p>
            <a:r>
              <a:rPr lang="en-US" sz="2200" dirty="0">
                <a:latin typeface="Comic Sans MS" pitchFamily="66" charset="0"/>
              </a:rPr>
              <a:t>Knowing your child, set your expectations in a way that is visible and other people could understand if they read it</a:t>
            </a:r>
          </a:p>
          <a:p>
            <a:r>
              <a:rPr lang="en-US" sz="2200" dirty="0">
                <a:latin typeface="Comic Sans MS" pitchFamily="66" charset="0"/>
              </a:rPr>
              <a:t>A home/community matrix is a tool to use when completing this step</a:t>
            </a:r>
            <a:endParaRPr lang="en-US" sz="2200" dirty="0">
              <a:latin typeface="Comic Sans MS" pitchFamily="66" charset="0"/>
            </a:endParaRPr>
          </a:p>
        </p:txBody>
      </p:sp>
      <p:pic>
        <p:nvPicPr>
          <p:cNvPr id="5" name="Content Placeholder 4" descr="Matrix.jpg"/>
          <p:cNvPicPr>
            <a:picLocks noGrp="1" noChangeAspect="1"/>
          </p:cNvPicPr>
          <p:nvPr>
            <p:ph sz="half" idx="2"/>
          </p:nvPr>
        </p:nvPicPr>
        <p:blipFill>
          <a:blip r:embed="rId3" cstate="print"/>
          <a:srcRect l="3769" r="6014" b="8681"/>
          <a:stretch>
            <a:fillRect/>
          </a:stretch>
        </p:blipFill>
        <p:spPr>
          <a:xfrm rot="10800000">
            <a:off x="6400801" y="1524000"/>
            <a:ext cx="3458827" cy="4815234"/>
          </a:xfrm>
        </p:spPr>
      </p:pic>
    </p:spTree>
    <p:extLst>
      <p:ext uri="{BB962C8B-B14F-4D97-AF65-F5344CB8AC3E}">
        <p14:creationId xmlns:p14="http://schemas.microsoft.com/office/powerpoint/2010/main" val="2170363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1676400" y="457201"/>
          <a:ext cx="8839202" cy="6472237"/>
        </p:xfrm>
        <a:graphic>
          <a:graphicData uri="http://schemas.openxmlformats.org/drawingml/2006/table">
            <a:tbl>
              <a:tblPr/>
              <a:tblGrid>
                <a:gridCol w="531813"/>
                <a:gridCol w="1068387"/>
                <a:gridCol w="947739"/>
                <a:gridCol w="998537"/>
                <a:gridCol w="1177925"/>
                <a:gridCol w="990600"/>
                <a:gridCol w="935039"/>
                <a:gridCol w="1093787"/>
                <a:gridCol w="1095375"/>
              </a:tblGrid>
              <a:tr h="609540">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ＭＳ Ｐゴシック"/>
                          <a:cs typeface="Arial" pitchFamily="34" charset="0"/>
                        </a:rPr>
                        <a:t>Family Teaching Matrix</a:t>
                      </a:r>
                    </a:p>
                  </a:txBody>
                  <a:tcPr marT="45716" marB="45716"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a:cs typeface="Arial" pitchFamily="34" charset="0"/>
                        </a:rPr>
                        <a:t>SETTING</a:t>
                      </a:r>
                      <a:endParaRPr kumimoji="0" lang="en-US" sz="1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70516">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At home</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Morning Routine</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Homework</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Meal Times</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In Car</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Play</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Bedtime</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FFF0"/>
                    </a:solidFill>
                  </a:tcPr>
                </a:tc>
              </a:tr>
              <a:tr h="1463531">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Respect Ourselves</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6511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Respect Others</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6353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Arial" pitchFamily="34" charset="0"/>
                          <a:cs typeface="Times New Roman" pitchFamily="18" charset="0"/>
                        </a:rPr>
                        <a:t>Respect Property</a:t>
                      </a:r>
                      <a:endParaRPr kumimoji="0" lang="en-US" sz="2000" b="0" i="0" u="none" strike="noStrike" cap="none" normalizeH="0" baseline="0" smtClean="0">
                        <a:ln>
                          <a:noFill/>
                        </a:ln>
                        <a:solidFill>
                          <a:schemeClr val="tx1"/>
                        </a:solidFill>
                        <a:effectLst/>
                        <a:latin typeface="Arial" pitchFamily="34" charset="0"/>
                        <a:ea typeface="Arial" pitchFamily="34"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ＭＳ Ｐゴシック"/>
                        <a:cs typeface="Arial"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8421" name="Rectangle 59"/>
          <p:cNvSpPr>
            <a:spLocks noChangeArrowheads="1"/>
          </p:cNvSpPr>
          <p:nvPr/>
        </p:nvSpPr>
        <p:spPr bwMode="auto">
          <a:xfrm>
            <a:off x="1735139" y="8091507"/>
            <a:ext cx="184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200">
                <a:solidFill>
                  <a:srgbClr val="000000"/>
                </a:solidFill>
                <a:ea typeface="Arial" pitchFamily="34" charset="0"/>
                <a:cs typeface="Times New Roman" pitchFamily="18" charset="0"/>
              </a:rPr>
              <a:t/>
            </a:r>
            <a:br>
              <a:rPr lang="en-US" sz="1200">
                <a:solidFill>
                  <a:srgbClr val="000000"/>
                </a:solidFill>
                <a:ea typeface="Arial" pitchFamily="34" charset="0"/>
                <a:cs typeface="Times New Roman" pitchFamily="18" charset="0"/>
              </a:rPr>
            </a:br>
            <a:endParaRPr lang="en-US">
              <a:solidFill>
                <a:srgbClr val="000000"/>
              </a:solidFill>
              <a:ea typeface="Arial" pitchFamily="34" charset="0"/>
              <a:cs typeface="Times New Roman" pitchFamily="18" charset="0"/>
            </a:endParaRPr>
          </a:p>
        </p:txBody>
      </p:sp>
      <p:sp>
        <p:nvSpPr>
          <p:cNvPr id="58422" name="Text Box 60"/>
          <p:cNvSpPr txBox="1">
            <a:spLocks noChangeArrowheads="1"/>
          </p:cNvSpPr>
          <p:nvPr/>
        </p:nvSpPr>
        <p:spPr bwMode="auto">
          <a:xfrm rot="-5400000">
            <a:off x="627063" y="3541713"/>
            <a:ext cx="25908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99"/>
                </a:solidFill>
                <a:latin typeface="Arial" pitchFamily="34" charset="0"/>
              </a:defRPr>
            </a:lvl1pPr>
            <a:lvl2pPr marL="742950" indent="-285750" eaLnBrk="0" hangingPunct="0">
              <a:defRPr sz="4000">
                <a:solidFill>
                  <a:srgbClr val="000099"/>
                </a:solidFill>
                <a:latin typeface="Arial" pitchFamily="34" charset="0"/>
              </a:defRPr>
            </a:lvl2pPr>
            <a:lvl3pPr marL="1143000" indent="-228600" eaLnBrk="0" hangingPunct="0">
              <a:defRPr sz="4000">
                <a:solidFill>
                  <a:srgbClr val="000099"/>
                </a:solidFill>
                <a:latin typeface="Arial" pitchFamily="34" charset="0"/>
              </a:defRPr>
            </a:lvl3pPr>
            <a:lvl4pPr marL="1600200" indent="-228600" eaLnBrk="0" hangingPunct="0">
              <a:defRPr sz="4000">
                <a:solidFill>
                  <a:srgbClr val="000099"/>
                </a:solidFill>
                <a:latin typeface="Arial" pitchFamily="34" charset="0"/>
              </a:defRPr>
            </a:lvl4pPr>
            <a:lvl5pPr marL="2057400" indent="-228600" eaLnBrk="0" hangingPunct="0">
              <a:defRPr sz="4000">
                <a:solidFill>
                  <a:srgbClr val="000099"/>
                </a:solidFill>
                <a:latin typeface="Arial" pitchFamily="34" charset="0"/>
              </a:defRPr>
            </a:lvl5pPr>
            <a:lvl6pPr marL="2514600" indent="-228600" algn="ctr" eaLnBrk="0" fontAlgn="base" hangingPunct="0">
              <a:spcBef>
                <a:spcPct val="50000"/>
              </a:spcBef>
              <a:spcAft>
                <a:spcPct val="0"/>
              </a:spcAft>
              <a:defRPr sz="4000">
                <a:solidFill>
                  <a:srgbClr val="000099"/>
                </a:solidFill>
                <a:latin typeface="Arial" pitchFamily="34" charset="0"/>
              </a:defRPr>
            </a:lvl6pPr>
            <a:lvl7pPr marL="2971800" indent="-228600" algn="ctr" eaLnBrk="0" fontAlgn="base" hangingPunct="0">
              <a:spcBef>
                <a:spcPct val="50000"/>
              </a:spcBef>
              <a:spcAft>
                <a:spcPct val="0"/>
              </a:spcAft>
              <a:defRPr sz="4000">
                <a:solidFill>
                  <a:srgbClr val="000099"/>
                </a:solidFill>
                <a:latin typeface="Arial" pitchFamily="34" charset="0"/>
              </a:defRPr>
            </a:lvl7pPr>
            <a:lvl8pPr marL="3429000" indent="-228600" algn="ctr" eaLnBrk="0" fontAlgn="base" hangingPunct="0">
              <a:spcBef>
                <a:spcPct val="50000"/>
              </a:spcBef>
              <a:spcAft>
                <a:spcPct val="0"/>
              </a:spcAft>
              <a:defRPr sz="4000">
                <a:solidFill>
                  <a:srgbClr val="000099"/>
                </a:solidFill>
                <a:latin typeface="Arial" pitchFamily="34" charset="0"/>
              </a:defRPr>
            </a:lvl8pPr>
            <a:lvl9pPr marL="3886200" indent="-228600" algn="ctr" eaLnBrk="0" fontAlgn="base" hangingPunct="0">
              <a:spcBef>
                <a:spcPct val="50000"/>
              </a:spcBef>
              <a:spcAft>
                <a:spcPct val="0"/>
              </a:spcAft>
              <a:defRPr sz="4000">
                <a:solidFill>
                  <a:srgbClr val="000099"/>
                </a:solidFill>
                <a:latin typeface="Arial" pitchFamily="34" charset="0"/>
              </a:defRPr>
            </a:lvl9pPr>
          </a:lstStyle>
          <a:p>
            <a:pPr eaLnBrk="1" hangingPunct="1">
              <a:lnSpc>
                <a:spcPct val="90000"/>
              </a:lnSpc>
              <a:spcAft>
                <a:spcPct val="25000"/>
              </a:spcAft>
              <a:buClr>
                <a:srgbClr val="000000"/>
              </a:buClr>
            </a:pPr>
            <a:r>
              <a:rPr lang="en-US" sz="3200">
                <a:solidFill>
                  <a:srgbClr val="000000"/>
                </a:solidFill>
              </a:rPr>
              <a:t>Expectations</a:t>
            </a:r>
          </a:p>
        </p:txBody>
      </p:sp>
      <p:sp>
        <p:nvSpPr>
          <p:cNvPr id="5" name="Left Arrow 4"/>
          <p:cNvSpPr>
            <a:spLocks noChangeArrowheads="1"/>
          </p:cNvSpPr>
          <p:nvPr/>
        </p:nvSpPr>
        <p:spPr bwMode="auto">
          <a:xfrm>
            <a:off x="3276600" y="1676400"/>
            <a:ext cx="4267200" cy="1981200"/>
          </a:xfrm>
          <a:prstGeom prst="leftArrow">
            <a:avLst>
              <a:gd name="adj1" fmla="val 50000"/>
              <a:gd name="adj2" fmla="val 49997"/>
            </a:avLst>
          </a:prstGeom>
          <a:solidFill>
            <a:srgbClr val="FFFF00"/>
          </a:solidFill>
          <a:ln w="9525">
            <a:solidFill>
              <a:schemeClr val="tx1"/>
            </a:solidFill>
            <a:round/>
            <a:headEnd/>
            <a:tailEnd/>
          </a:ln>
        </p:spPr>
        <p:txBody>
          <a:bodyPr anchor="ctr"/>
          <a:lstStyle/>
          <a:p>
            <a:r>
              <a:rPr lang="en-US" sz="3200">
                <a:solidFill>
                  <a:srgbClr val="000000"/>
                </a:solidFill>
              </a:rPr>
              <a:t>1.  SOCIAL SKILL</a:t>
            </a:r>
          </a:p>
        </p:txBody>
      </p:sp>
      <p:sp>
        <p:nvSpPr>
          <p:cNvPr id="6" name="Left Arrow 5"/>
          <p:cNvSpPr>
            <a:spLocks noChangeArrowheads="1"/>
          </p:cNvSpPr>
          <p:nvPr/>
        </p:nvSpPr>
        <p:spPr bwMode="auto">
          <a:xfrm rot="2195919">
            <a:off x="6400800" y="2057400"/>
            <a:ext cx="4267200" cy="1981200"/>
          </a:xfrm>
          <a:prstGeom prst="leftArrow">
            <a:avLst>
              <a:gd name="adj1" fmla="val 50000"/>
              <a:gd name="adj2" fmla="val 49997"/>
            </a:avLst>
          </a:prstGeom>
          <a:solidFill>
            <a:srgbClr val="FFFF00"/>
          </a:solidFill>
          <a:ln w="9525">
            <a:solidFill>
              <a:schemeClr val="tx1"/>
            </a:solidFill>
            <a:round/>
            <a:headEnd/>
            <a:tailEnd/>
          </a:ln>
        </p:spPr>
        <p:txBody>
          <a:bodyPr anchor="ctr"/>
          <a:lstStyle/>
          <a:p>
            <a:r>
              <a:rPr lang="en-US" sz="3200">
                <a:solidFill>
                  <a:srgbClr val="000000"/>
                </a:solidFill>
              </a:rPr>
              <a:t>2.  NATURAL CONTEXT</a:t>
            </a:r>
          </a:p>
        </p:txBody>
      </p:sp>
      <p:sp>
        <p:nvSpPr>
          <p:cNvPr id="8" name="Right Arrow 7"/>
          <p:cNvSpPr>
            <a:spLocks noChangeArrowheads="1"/>
          </p:cNvSpPr>
          <p:nvPr/>
        </p:nvSpPr>
        <p:spPr bwMode="auto">
          <a:xfrm rot="-2032109">
            <a:off x="2819400" y="4419600"/>
            <a:ext cx="3886200" cy="1981200"/>
          </a:xfrm>
          <a:prstGeom prst="rightArrow">
            <a:avLst>
              <a:gd name="adj1" fmla="val 50000"/>
              <a:gd name="adj2" fmla="val 50001"/>
            </a:avLst>
          </a:prstGeom>
          <a:solidFill>
            <a:srgbClr val="FFFF00"/>
          </a:solidFill>
          <a:ln w="9525">
            <a:solidFill>
              <a:schemeClr val="tx1"/>
            </a:solidFill>
            <a:round/>
            <a:headEnd/>
            <a:tailEnd/>
          </a:ln>
        </p:spPr>
        <p:txBody>
          <a:bodyPr/>
          <a:lstStyle/>
          <a:p>
            <a:r>
              <a:rPr lang="en-US" sz="3200">
                <a:solidFill>
                  <a:srgbClr val="000000"/>
                </a:solidFill>
              </a:rPr>
              <a:t>3.  BEHAVIOR EXAMPLES</a:t>
            </a:r>
          </a:p>
        </p:txBody>
      </p:sp>
    </p:spTree>
    <p:extLst>
      <p:ext uri="{BB962C8B-B14F-4D97-AF65-F5344CB8AC3E}">
        <p14:creationId xmlns:p14="http://schemas.microsoft.com/office/powerpoint/2010/main" val="365362184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000" fill="hold"/>
                                        <p:tgtEl>
                                          <p:spTgt spid="8"/>
                                        </p:tgtEl>
                                        <p:attrNameLst>
                                          <p:attrName>ppt_x</p:attrName>
                                        </p:attrNameLst>
                                      </p:cBhvr>
                                      <p:tavLst>
                                        <p:tav tm="0">
                                          <p:val>
                                            <p:strVal val="#ppt_x"/>
                                          </p:val>
                                        </p:tav>
                                        <p:tav tm="100000">
                                          <p:val>
                                            <p:strVal val="#ppt_x"/>
                                          </p:val>
                                        </p:tav>
                                      </p:tavLst>
                                    </p:anim>
                                    <p:anim calcmode="lin" valueType="num">
                                      <p:cBhvr additive="base">
                                        <p:cTn id="16"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sz="4000" b="1" dirty="0">
                <a:solidFill>
                  <a:srgbClr val="00B050"/>
                </a:solidFill>
              </a:rPr>
              <a:t>My Family’s Matrix</a:t>
            </a:r>
          </a:p>
        </p:txBody>
      </p:sp>
      <p:sp>
        <p:nvSpPr>
          <p:cNvPr id="39939" name="Rectangle 3"/>
          <p:cNvSpPr>
            <a:spLocks noGrp="1" noChangeArrowheads="1"/>
          </p:cNvSpPr>
          <p:nvPr>
            <p:ph type="body" idx="1"/>
          </p:nvPr>
        </p:nvSpPr>
        <p:spPr/>
        <p:txBody>
          <a:bodyPr/>
          <a:lstStyle/>
          <a:p>
            <a:pPr marL="0" indent="0">
              <a:lnSpc>
                <a:spcPct val="80000"/>
              </a:lnSpc>
              <a:buNone/>
            </a:pPr>
            <a:endParaRPr lang="en-US" b="1" dirty="0"/>
          </a:p>
        </p:txBody>
      </p:sp>
      <p:graphicFrame>
        <p:nvGraphicFramePr>
          <p:cNvPr id="2" name="Table 1"/>
          <p:cNvGraphicFramePr>
            <a:graphicFrameLocks noGrp="1"/>
          </p:cNvGraphicFramePr>
          <p:nvPr/>
        </p:nvGraphicFramePr>
        <p:xfrm>
          <a:off x="4144060" y="1304724"/>
          <a:ext cx="3903880" cy="5116917"/>
        </p:xfrm>
        <a:graphic>
          <a:graphicData uri="http://schemas.openxmlformats.org/drawingml/2006/table">
            <a:tbl>
              <a:tblPr firstRow="1" firstCol="1" bandRow="1"/>
              <a:tblGrid>
                <a:gridCol w="1142599"/>
                <a:gridCol w="920427"/>
                <a:gridCol w="888688"/>
                <a:gridCol w="952166"/>
              </a:tblGrid>
              <a:tr h="350397">
                <a:tc>
                  <a:txBody>
                    <a:bodyPr/>
                    <a:lstStyle/>
                    <a:p>
                      <a:pPr marL="0" marR="0" algn="ctr">
                        <a:lnSpc>
                          <a:spcPct val="115000"/>
                        </a:lnSpc>
                        <a:spcBef>
                          <a:spcPts val="0"/>
                        </a:spcBef>
                        <a:spcAft>
                          <a:spcPts val="0"/>
                        </a:spcAft>
                      </a:pPr>
                      <a:r>
                        <a:rPr lang="en-US" sz="900" dirty="0" err="1">
                          <a:effectLst/>
                          <a:latin typeface="Rockwell Extra Bold"/>
                          <a:ea typeface="Calibri"/>
                          <a:cs typeface="Times New Roman"/>
                        </a:rPr>
                        <a:t>Muempfer</a:t>
                      </a:r>
                      <a:r>
                        <a:rPr lang="en-US" sz="900" dirty="0">
                          <a:effectLst/>
                          <a:latin typeface="Rockwell Extra Bold"/>
                          <a:ea typeface="Calibri"/>
                          <a:cs typeface="Times New Roman"/>
                        </a:rPr>
                        <a:t> Family Matrix</a:t>
                      </a:r>
                      <a:endParaRPr lang="en-US" sz="600" dirty="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Respect Ourselves</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Respect Family Members</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000" b="1">
                          <a:effectLst/>
                          <a:latin typeface="Calibri"/>
                          <a:ea typeface="Calibri"/>
                          <a:cs typeface="Times New Roman"/>
                        </a:rPr>
                        <a:t>Respect Property</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35329">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At Home…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Listen to Parents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Honest</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manners</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Share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Kind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Golden Rule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When Finished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Ask for Help</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461">
                <a:tc>
                  <a:txBody>
                    <a:bodyPr/>
                    <a:lstStyle/>
                    <a:p>
                      <a:pPr marL="0" marR="0" algn="ctr">
                        <a:lnSpc>
                          <a:spcPct val="115000"/>
                        </a:lnSpc>
                        <a:spcBef>
                          <a:spcPts val="0"/>
                        </a:spcBef>
                        <a:spcAft>
                          <a:spcPts val="0"/>
                        </a:spcAft>
                      </a:pPr>
                      <a:r>
                        <a:rPr lang="en-US" sz="1100" dirty="0">
                          <a:solidFill>
                            <a:srgbClr val="FFFFFF"/>
                          </a:solidFill>
                          <a:effectLst/>
                          <a:latin typeface="Calibri"/>
                          <a:ea typeface="Calibri"/>
                          <a:cs typeface="Times New Roman"/>
                        </a:rPr>
                        <a:t>Morning…</a:t>
                      </a:r>
                      <a:endParaRPr lang="en-US" sz="600" dirty="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Wake-Up at Appropriate Time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Brush Teeth After Breakfast</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Say Good Morning</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Kind Words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Keep Hands to Self</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Make Bed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(room, dishes, bathroom, etc.)</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5">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Homework…</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Quiet Space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Get Materials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Ask for Help</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Read Carefully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Take My Time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Do Not Disturb Others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Kind</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Get Rid of Distractions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5">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Meals…</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Make Healthy Choices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Take My Time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Manners</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Manners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Set Table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Appropriate Conversations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Inside Voice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Utensils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Clean-up When Finished</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395">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In Car…</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Wear Seatbelt ALWAYS!!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Do Not Distract Driver</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Inside Voice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Keep Hands to Self</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Share</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Keep Car Clean</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No Throwing Items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Play…</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Limit Screen Time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Go Outside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Active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Safe</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Share</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Sportsmanship</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a Role Model</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Help Each Other</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Use Equipment Properly</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Be Safe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263">
                <a:tc>
                  <a:txBody>
                    <a:bodyPr/>
                    <a:lstStyle/>
                    <a:p>
                      <a:pPr marL="0" marR="0" algn="ctr">
                        <a:lnSpc>
                          <a:spcPct val="115000"/>
                        </a:lnSpc>
                        <a:spcBef>
                          <a:spcPts val="0"/>
                        </a:spcBef>
                        <a:spcAft>
                          <a:spcPts val="0"/>
                        </a:spcAft>
                      </a:pPr>
                      <a:r>
                        <a:rPr lang="en-US" sz="1100">
                          <a:solidFill>
                            <a:srgbClr val="FFFFFF"/>
                          </a:solidFill>
                          <a:effectLst/>
                          <a:latin typeface="Calibri"/>
                          <a:ea typeface="Calibri"/>
                          <a:cs typeface="Times New Roman"/>
                        </a:rPr>
                        <a:t>Bedtime…</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8+ Hours of Sleep</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Go to Bed On-Time</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p>
                      <a:pPr marL="457200" marR="0">
                        <a:lnSpc>
                          <a:spcPct val="115000"/>
                        </a:lnSpc>
                        <a:spcBef>
                          <a:spcPts val="0"/>
                        </a:spcBef>
                        <a:spcAft>
                          <a:spcPts val="0"/>
                        </a:spcAft>
                      </a:pPr>
                      <a:r>
                        <a:rPr lang="en-US" sz="600">
                          <a:effectLst/>
                          <a:latin typeface="Times New Roman"/>
                          <a:ea typeface="Calibri"/>
                          <a:cs typeface="Times New Roman"/>
                        </a:rPr>
                        <a:t> </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Do Not Disturb Others</a:t>
                      </a:r>
                      <a:endParaRPr lang="en-US" sz="60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a:effectLst/>
                          <a:latin typeface="Times New Roman"/>
                          <a:ea typeface="Calibri"/>
                          <a:cs typeface="Times New Roman"/>
                        </a:rPr>
                        <a:t>Shower</a:t>
                      </a:r>
                      <a:endParaRPr lang="en-US" sz="60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a:buChar char=""/>
                      </a:pPr>
                      <a:r>
                        <a:rPr lang="en-US" sz="600" dirty="0">
                          <a:effectLst/>
                          <a:latin typeface="Times New Roman"/>
                          <a:ea typeface="Calibri"/>
                          <a:cs typeface="Times New Roman"/>
                        </a:rPr>
                        <a:t>No Electronics</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effectLst/>
                          <a:latin typeface="Times New Roman"/>
                          <a:ea typeface="Calibri"/>
                          <a:cs typeface="Times New Roman"/>
                        </a:rPr>
                        <a:t>No Rough-Housing</a:t>
                      </a:r>
                      <a:endParaRPr lang="en-US" sz="600" dirty="0">
                        <a:effectLst/>
                        <a:latin typeface="Calibri"/>
                        <a:ea typeface="Calibri"/>
                        <a:cs typeface="Times New Roman"/>
                      </a:endParaRPr>
                    </a:p>
                    <a:p>
                      <a:pPr marL="342900" marR="0" lvl="0" indent="-342900">
                        <a:lnSpc>
                          <a:spcPct val="115000"/>
                        </a:lnSpc>
                        <a:spcBef>
                          <a:spcPts val="0"/>
                        </a:spcBef>
                        <a:spcAft>
                          <a:spcPts val="0"/>
                        </a:spcAft>
                        <a:buFont typeface="Symbol"/>
                        <a:buChar char=""/>
                      </a:pPr>
                      <a:r>
                        <a:rPr lang="en-US" sz="600" dirty="0">
                          <a:effectLst/>
                          <a:latin typeface="Times New Roman"/>
                          <a:ea typeface="Calibri"/>
                          <a:cs typeface="Times New Roman"/>
                        </a:rPr>
                        <a:t>Clean-Up</a:t>
                      </a:r>
                      <a:endParaRPr lang="en-US" sz="600" dirty="0">
                        <a:effectLst/>
                        <a:latin typeface="Calibri"/>
                        <a:ea typeface="Calibri"/>
                        <a:cs typeface="Times New Roman"/>
                      </a:endParaRPr>
                    </a:p>
                  </a:txBody>
                  <a:tcPr marL="38087" marR="38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9448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Communicate/Teach the Expectations</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10000"/>
          </a:bodyPr>
          <a:lstStyle/>
          <a:p>
            <a:r>
              <a:rPr lang="en-US" dirty="0" smtClean="0"/>
              <a:t>Just like any other skill, we must teach our expectations to our children</a:t>
            </a:r>
          </a:p>
          <a:p>
            <a:r>
              <a:rPr lang="en-US" dirty="0" smtClean="0"/>
              <a:t>The most effective and usually easiest way to teach expectations is through modeling them ourselves</a:t>
            </a:r>
          </a:p>
          <a:p>
            <a:r>
              <a:rPr lang="en-US" dirty="0" smtClean="0"/>
              <a:t>Some other methods to use are:</a:t>
            </a:r>
          </a:p>
          <a:p>
            <a:pPr lvl="1"/>
            <a:r>
              <a:rPr lang="en-US" dirty="0" smtClean="0"/>
              <a:t>Social stories or books</a:t>
            </a:r>
          </a:p>
          <a:p>
            <a:pPr lvl="1"/>
            <a:r>
              <a:rPr lang="en-US" dirty="0" smtClean="0"/>
              <a:t>You Tube  or other videos</a:t>
            </a:r>
          </a:p>
          <a:p>
            <a:pPr lvl="1"/>
            <a:r>
              <a:rPr lang="en-US" dirty="0" smtClean="0"/>
              <a:t>Siblings/other children modeling</a:t>
            </a:r>
          </a:p>
          <a:p>
            <a:pPr lvl="1"/>
            <a:r>
              <a:rPr lang="en-US" dirty="0" smtClean="0"/>
              <a:t>Use the additional community resources for help with this step</a:t>
            </a:r>
            <a:endParaRPr lang="en-US" dirty="0"/>
          </a:p>
        </p:txBody>
      </p:sp>
      <p:pic>
        <p:nvPicPr>
          <p:cNvPr id="7" name="Content Placeholder 6" descr="cheetah coach.jpg"/>
          <p:cNvPicPr>
            <a:picLocks noGrp="1" noChangeAspect="1"/>
          </p:cNvPicPr>
          <p:nvPr>
            <p:ph sz="half" idx="2"/>
          </p:nvPr>
        </p:nvPicPr>
        <p:blipFill>
          <a:blip r:embed="rId3" cstate="print"/>
          <a:stretch>
            <a:fillRect/>
          </a:stretch>
        </p:blipFill>
        <p:spPr>
          <a:xfrm>
            <a:off x="6400801" y="2057400"/>
            <a:ext cx="3863049" cy="3366142"/>
          </a:xfrm>
        </p:spPr>
      </p:pic>
    </p:spTree>
    <p:extLst>
      <p:ext uri="{BB962C8B-B14F-4D97-AF65-F5344CB8AC3E}">
        <p14:creationId xmlns:p14="http://schemas.microsoft.com/office/powerpoint/2010/main" val="982157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latin typeface="Times New Roman" panose="02020603050405020304" pitchFamily="18" charset="0"/>
                <a:cs typeface="Times New Roman" panose="02020603050405020304" pitchFamily="18" charset="0"/>
              </a:rPr>
              <a:t>Positive Reinforcement when Expectations are Met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We want to hear when we did a good job and so do our children</a:t>
            </a:r>
          </a:p>
          <a:p>
            <a:r>
              <a:rPr lang="en-US" dirty="0" smtClean="0">
                <a:latin typeface="Comic Sans MS" pitchFamily="66" charset="0"/>
              </a:rPr>
              <a:t>Two big areas to plan and practice are:</a:t>
            </a:r>
          </a:p>
          <a:p>
            <a:pPr lvl="1"/>
            <a:r>
              <a:rPr lang="en-US" dirty="0" smtClean="0">
                <a:latin typeface="Comic Sans MS" pitchFamily="66" charset="0"/>
              </a:rPr>
              <a:t>What </a:t>
            </a:r>
            <a:r>
              <a:rPr lang="en-US" dirty="0" err="1" smtClean="0">
                <a:latin typeface="Comic Sans MS" pitchFamily="66" charset="0"/>
              </a:rPr>
              <a:t>reinforcers</a:t>
            </a:r>
            <a:r>
              <a:rPr lang="en-US" dirty="0" smtClean="0">
                <a:latin typeface="Comic Sans MS" pitchFamily="66" charset="0"/>
              </a:rPr>
              <a:t> should you use</a:t>
            </a:r>
          </a:p>
          <a:p>
            <a:pPr lvl="1"/>
            <a:r>
              <a:rPr lang="en-US" dirty="0" smtClean="0">
                <a:latin typeface="Comic Sans MS" pitchFamily="66" charset="0"/>
              </a:rPr>
              <a:t>How often should you reinforce (frequency)</a:t>
            </a:r>
            <a:endParaRPr lang="en-US" dirty="0">
              <a:latin typeface="Comic Sans MS" pitchFamily="66" charset="0"/>
            </a:endParaRPr>
          </a:p>
        </p:txBody>
      </p:sp>
      <p:pic>
        <p:nvPicPr>
          <p:cNvPr id="5" name="Content Placeholder 4" descr="positive reinforcement.jpg"/>
          <p:cNvPicPr>
            <a:picLocks noGrp="1" noChangeAspect="1"/>
          </p:cNvPicPr>
          <p:nvPr>
            <p:ph sz="half" idx="2"/>
          </p:nvPr>
        </p:nvPicPr>
        <p:blipFill>
          <a:blip r:embed="rId3" cstate="print"/>
          <a:stretch>
            <a:fillRect/>
          </a:stretch>
        </p:blipFill>
        <p:spPr>
          <a:xfrm>
            <a:off x="6400800" y="2048391"/>
            <a:ext cx="3429000" cy="3475130"/>
          </a:xfrm>
        </p:spPr>
      </p:pic>
    </p:spTree>
    <p:extLst>
      <p:ext uri="{BB962C8B-B14F-4D97-AF65-F5344CB8AC3E}">
        <p14:creationId xmlns:p14="http://schemas.microsoft.com/office/powerpoint/2010/main" val="3975230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Selecting a </a:t>
            </a:r>
            <a:r>
              <a:rPr lang="en-US" b="1" dirty="0" err="1" smtClean="0">
                <a:solidFill>
                  <a:srgbClr val="00B050"/>
                </a:solidFill>
                <a:latin typeface="Times New Roman" panose="02020603050405020304" pitchFamily="18" charset="0"/>
                <a:cs typeface="Times New Roman" panose="02020603050405020304" pitchFamily="18" charset="0"/>
              </a:rPr>
              <a:t>Reinforcer</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Using a reinforcement inventory is one way to identify </a:t>
            </a:r>
            <a:r>
              <a:rPr lang="en-US" dirty="0" err="1" smtClean="0">
                <a:latin typeface="Comic Sans MS" pitchFamily="66" charset="0"/>
              </a:rPr>
              <a:t>reinforcers</a:t>
            </a:r>
            <a:r>
              <a:rPr lang="en-US" dirty="0" smtClean="0">
                <a:latin typeface="Comic Sans MS" pitchFamily="66" charset="0"/>
              </a:rPr>
              <a:t> for your child</a:t>
            </a:r>
          </a:p>
          <a:p>
            <a:r>
              <a:rPr lang="en-US" dirty="0" smtClean="0">
                <a:latin typeface="Comic Sans MS" pitchFamily="66" charset="0"/>
              </a:rPr>
              <a:t>It is important to identify both small and large </a:t>
            </a:r>
            <a:r>
              <a:rPr lang="en-US" dirty="0" err="1" smtClean="0">
                <a:latin typeface="Comic Sans MS" pitchFamily="66" charset="0"/>
              </a:rPr>
              <a:t>reinforcers</a:t>
            </a:r>
            <a:r>
              <a:rPr lang="en-US" dirty="0" smtClean="0">
                <a:latin typeface="Comic Sans MS" pitchFamily="66" charset="0"/>
              </a:rPr>
              <a:t> for your child</a:t>
            </a:r>
          </a:p>
          <a:p>
            <a:pPr lvl="1"/>
            <a:r>
              <a:rPr lang="en-US" dirty="0" smtClean="0">
                <a:latin typeface="Comic Sans MS" pitchFamily="66" charset="0"/>
              </a:rPr>
              <a:t>Example of small: token board</a:t>
            </a:r>
          </a:p>
          <a:p>
            <a:pPr lvl="1"/>
            <a:r>
              <a:rPr lang="en-US" dirty="0" smtClean="0">
                <a:latin typeface="Comic Sans MS" pitchFamily="66" charset="0"/>
              </a:rPr>
              <a:t>Example of large: TV time</a:t>
            </a:r>
          </a:p>
        </p:txBody>
      </p:sp>
      <p:pic>
        <p:nvPicPr>
          <p:cNvPr id="5" name="Content Placeholder 4" descr="token board.jpg"/>
          <p:cNvPicPr>
            <a:picLocks noGrp="1" noChangeAspect="1"/>
          </p:cNvPicPr>
          <p:nvPr>
            <p:ph sz="half" idx="2"/>
          </p:nvPr>
        </p:nvPicPr>
        <p:blipFill>
          <a:blip r:embed="rId3" cstate="print"/>
          <a:stretch>
            <a:fillRect/>
          </a:stretch>
        </p:blipFill>
        <p:spPr>
          <a:xfrm>
            <a:off x="6324601" y="2209800"/>
            <a:ext cx="3836459" cy="2877344"/>
          </a:xfrm>
        </p:spPr>
      </p:pic>
    </p:spTree>
    <p:extLst>
      <p:ext uri="{BB962C8B-B14F-4D97-AF65-F5344CB8AC3E}">
        <p14:creationId xmlns:p14="http://schemas.microsoft.com/office/powerpoint/2010/main" val="1017476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Frequency of Reinforcement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20000"/>
          </a:bodyPr>
          <a:lstStyle/>
          <a:p>
            <a:r>
              <a:rPr lang="en-US" dirty="0" smtClean="0"/>
              <a:t>This is the trickiest part of the whole process</a:t>
            </a:r>
          </a:p>
          <a:p>
            <a:r>
              <a:rPr lang="en-US" dirty="0" smtClean="0"/>
              <a:t>Through knowing your child and some trial and error a plan will be created on how often a child needs to be positively reinforced</a:t>
            </a:r>
          </a:p>
          <a:p>
            <a:r>
              <a:rPr lang="en-US" dirty="0" smtClean="0"/>
              <a:t>The goal is for independence so the less you can reinforce the better</a:t>
            </a:r>
          </a:p>
          <a:p>
            <a:r>
              <a:rPr lang="en-US" dirty="0" smtClean="0"/>
              <a:t>Usually when starting the process you will need to reinforce often and in time can lessen the amount</a:t>
            </a:r>
          </a:p>
          <a:p>
            <a:r>
              <a:rPr lang="en-US" dirty="0" smtClean="0"/>
              <a:t>The home/community PBIS chart is a way to give reinforcement</a:t>
            </a:r>
          </a:p>
        </p:txBody>
      </p:sp>
      <p:pic>
        <p:nvPicPr>
          <p:cNvPr id="5" name="Content Placeholder 4" descr="data summary.jpg"/>
          <p:cNvPicPr>
            <a:picLocks noGrp="1" noChangeAspect="1"/>
          </p:cNvPicPr>
          <p:nvPr>
            <p:ph sz="half" idx="2"/>
          </p:nvPr>
        </p:nvPicPr>
        <p:blipFill>
          <a:blip r:embed="rId3" cstate="print"/>
          <a:stretch>
            <a:fillRect/>
          </a:stretch>
        </p:blipFill>
        <p:spPr>
          <a:xfrm>
            <a:off x="6400800" y="1981201"/>
            <a:ext cx="3810000" cy="3327401"/>
          </a:xfrm>
        </p:spPr>
      </p:pic>
    </p:spTree>
    <p:extLst>
      <p:ext uri="{BB962C8B-B14F-4D97-AF65-F5344CB8AC3E}">
        <p14:creationId xmlns:p14="http://schemas.microsoft.com/office/powerpoint/2010/main" val="3879210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Additional Support</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What is the plan if the expectations are not met?</a:t>
            </a:r>
          </a:p>
          <a:p>
            <a:pPr lvl="1"/>
            <a:r>
              <a:rPr lang="en-US" dirty="0" smtClean="0">
                <a:latin typeface="Comic Sans MS" pitchFamily="66" charset="0"/>
              </a:rPr>
              <a:t>Re-teach the expectation </a:t>
            </a:r>
          </a:p>
          <a:p>
            <a:pPr lvl="1"/>
            <a:r>
              <a:rPr lang="en-US" dirty="0" smtClean="0">
                <a:latin typeface="Comic Sans MS" pitchFamily="66" charset="0"/>
              </a:rPr>
              <a:t>Give additional prompting or support for success</a:t>
            </a:r>
          </a:p>
          <a:p>
            <a:pPr lvl="1"/>
            <a:r>
              <a:rPr lang="en-US" dirty="0" smtClean="0">
                <a:latin typeface="Comic Sans MS" pitchFamily="66" charset="0"/>
              </a:rPr>
              <a:t>Time for consequences for their actions</a:t>
            </a:r>
          </a:p>
          <a:p>
            <a:pPr lvl="2"/>
            <a:r>
              <a:rPr lang="en-US" dirty="0" smtClean="0">
                <a:latin typeface="Comic Sans MS" pitchFamily="66" charset="0"/>
              </a:rPr>
              <a:t>Not receiving the </a:t>
            </a:r>
            <a:r>
              <a:rPr lang="en-US" dirty="0" err="1" smtClean="0">
                <a:latin typeface="Comic Sans MS" pitchFamily="66" charset="0"/>
              </a:rPr>
              <a:t>reinforcer</a:t>
            </a:r>
            <a:r>
              <a:rPr lang="en-US" dirty="0" smtClean="0">
                <a:latin typeface="Comic Sans MS" pitchFamily="66" charset="0"/>
              </a:rPr>
              <a:t> until expectations are met  </a:t>
            </a:r>
            <a:endParaRPr lang="en-US" dirty="0">
              <a:latin typeface="Comic Sans MS" pitchFamily="66" charset="0"/>
            </a:endParaRPr>
          </a:p>
        </p:txBody>
      </p:sp>
      <p:pic>
        <p:nvPicPr>
          <p:cNvPr id="5" name="Content Placeholder 4" descr="help.jpg"/>
          <p:cNvPicPr>
            <a:picLocks noGrp="1" noChangeAspect="1"/>
          </p:cNvPicPr>
          <p:nvPr>
            <p:ph sz="half" idx="2"/>
          </p:nvPr>
        </p:nvPicPr>
        <p:blipFill>
          <a:blip r:embed="rId3" cstate="print"/>
          <a:stretch>
            <a:fillRect/>
          </a:stretch>
        </p:blipFill>
        <p:spPr>
          <a:xfrm>
            <a:off x="6316723" y="2057400"/>
            <a:ext cx="4063139" cy="3352800"/>
          </a:xfrm>
        </p:spPr>
      </p:pic>
    </p:spTree>
    <p:extLst>
      <p:ext uri="{BB962C8B-B14F-4D97-AF65-F5344CB8AC3E}">
        <p14:creationId xmlns:p14="http://schemas.microsoft.com/office/powerpoint/2010/main" val="3761282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PBIS is not 100% effective</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20000"/>
          </a:bodyPr>
          <a:lstStyle/>
          <a:p>
            <a:r>
              <a:rPr lang="en-US" dirty="0" smtClean="0">
                <a:latin typeface="Comic Sans MS" pitchFamily="66" charset="0"/>
              </a:rPr>
              <a:t>It would be great if it was but the PBIS system data shows it is effective about 80-85% of the time</a:t>
            </a:r>
          </a:p>
          <a:p>
            <a:pPr>
              <a:buNone/>
            </a:pPr>
            <a:endParaRPr lang="en-US" dirty="0" smtClean="0">
              <a:latin typeface="Comic Sans MS" pitchFamily="66" charset="0"/>
            </a:endParaRPr>
          </a:p>
          <a:p>
            <a:r>
              <a:rPr lang="en-US" dirty="0" smtClean="0">
                <a:latin typeface="Comic Sans MS" pitchFamily="66" charset="0"/>
              </a:rPr>
              <a:t>The school PBIS team is looking to work together with you in learning from each other in specific workshops designed address specific behavior topics such as:</a:t>
            </a:r>
          </a:p>
          <a:p>
            <a:pPr lvl="1"/>
            <a:r>
              <a:rPr lang="en-US" dirty="0" smtClean="0">
                <a:latin typeface="Comic Sans MS" pitchFamily="66" charset="0"/>
              </a:rPr>
              <a:t>Accepting No</a:t>
            </a:r>
          </a:p>
          <a:p>
            <a:pPr lvl="1"/>
            <a:r>
              <a:rPr lang="en-US" dirty="0" smtClean="0">
                <a:latin typeface="Comic Sans MS" pitchFamily="66" charset="0"/>
              </a:rPr>
              <a:t>Transitions</a:t>
            </a:r>
          </a:p>
          <a:p>
            <a:pPr lvl="1"/>
            <a:r>
              <a:rPr lang="en-US" dirty="0" smtClean="0">
                <a:latin typeface="Comic Sans MS" pitchFamily="66" charset="0"/>
              </a:rPr>
              <a:t>Prompting</a:t>
            </a:r>
          </a:p>
          <a:p>
            <a:pPr lvl="1"/>
            <a:r>
              <a:rPr lang="en-US" dirty="0" smtClean="0">
                <a:latin typeface="Comic Sans MS" pitchFamily="66" charset="0"/>
              </a:rPr>
              <a:t>Task Analysis</a:t>
            </a:r>
            <a:endParaRPr lang="en-US" dirty="0">
              <a:latin typeface="Comic Sans MS" pitchFamily="66" charset="0"/>
            </a:endParaRPr>
          </a:p>
        </p:txBody>
      </p:sp>
      <p:pic>
        <p:nvPicPr>
          <p:cNvPr id="5" name="Content Placeholder 4" descr="Children%20Teamwork.jpg"/>
          <p:cNvPicPr>
            <a:picLocks noGrp="1" noChangeAspect="1"/>
          </p:cNvPicPr>
          <p:nvPr>
            <p:ph sz="half" idx="2"/>
          </p:nvPr>
        </p:nvPicPr>
        <p:blipFill>
          <a:blip r:embed="rId3" cstate="print"/>
          <a:stretch>
            <a:fillRect/>
          </a:stretch>
        </p:blipFill>
        <p:spPr>
          <a:xfrm>
            <a:off x="6537568" y="1600201"/>
            <a:ext cx="3307864" cy="4525963"/>
          </a:xfrm>
        </p:spPr>
      </p:pic>
    </p:spTree>
    <p:extLst>
      <p:ext uri="{BB962C8B-B14F-4D97-AF65-F5344CB8AC3E}">
        <p14:creationId xmlns:p14="http://schemas.microsoft.com/office/powerpoint/2010/main" val="2066206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A Final Thought…</a:t>
            </a:r>
          </a:p>
        </p:txBody>
      </p:sp>
      <p:sp>
        <p:nvSpPr>
          <p:cNvPr id="3" name="Content Placeholder 2"/>
          <p:cNvSpPr>
            <a:spLocks noGrp="1"/>
          </p:cNvSpPr>
          <p:nvPr>
            <p:ph idx="1"/>
          </p:nvPr>
        </p:nvSpPr>
        <p:spPr>
          <a:xfrm>
            <a:off x="2438400" y="1524000"/>
            <a:ext cx="7086600" cy="3657600"/>
          </a:xfrm>
        </p:spPr>
        <p:txBody>
          <a:bodyPr>
            <a:normAutofit/>
          </a:bodyPr>
          <a:lstStyle/>
          <a:p>
            <a:pPr marL="0" indent="0">
              <a:buNone/>
              <a:defRPr/>
            </a:pPr>
            <a:r>
              <a:rPr lang="en-US" dirty="0" smtClean="0"/>
              <a:t>“People </a:t>
            </a:r>
            <a:r>
              <a:rPr lang="en-US" dirty="0"/>
              <a:t>often say that motivation doesn’t </a:t>
            </a:r>
            <a:r>
              <a:rPr lang="en-US" dirty="0" smtClean="0"/>
              <a:t>last.  Well</a:t>
            </a:r>
            <a:r>
              <a:rPr lang="en-US" dirty="0"/>
              <a:t>, neither does bathing. That’s why we recommend it daily</a:t>
            </a:r>
            <a:r>
              <a:rPr lang="en-US" dirty="0" smtClean="0"/>
              <a:t>.” </a:t>
            </a:r>
            <a:endParaRPr lang="en-US" dirty="0"/>
          </a:p>
          <a:p>
            <a:pPr marL="0" indent="0">
              <a:buNone/>
              <a:defRPr/>
            </a:pPr>
            <a:r>
              <a:rPr lang="en-US" dirty="0"/>
              <a:t> 				</a:t>
            </a:r>
            <a:endParaRPr lang="en-US" dirty="0" smtClean="0"/>
          </a:p>
          <a:p>
            <a:pPr marL="0" indent="0">
              <a:buNone/>
              <a:defRPr/>
            </a:pPr>
            <a:r>
              <a:rPr lang="en-US" dirty="0"/>
              <a:t>	</a:t>
            </a:r>
            <a:r>
              <a:rPr lang="en-US" dirty="0" smtClean="0"/>
              <a:t>			</a:t>
            </a:r>
          </a:p>
          <a:p>
            <a:pPr marL="0" indent="0">
              <a:buNone/>
              <a:defRPr/>
            </a:pPr>
            <a:r>
              <a:rPr lang="en-US" dirty="0"/>
              <a:t>	</a:t>
            </a:r>
            <a:r>
              <a:rPr lang="en-US" dirty="0" smtClean="0"/>
              <a:t>				</a:t>
            </a:r>
            <a:r>
              <a:rPr lang="en-US" dirty="0" err="1" smtClean="0"/>
              <a:t>Zig</a:t>
            </a:r>
            <a:r>
              <a:rPr lang="en-US" dirty="0" smtClean="0"/>
              <a:t> </a:t>
            </a:r>
            <a:r>
              <a:rPr lang="en-US" dirty="0" err="1"/>
              <a:t>Zigler</a:t>
            </a:r>
            <a:endParaRPr lang="en-US" dirty="0"/>
          </a:p>
          <a:p>
            <a:pPr marL="0" indent="0">
              <a:buNone/>
              <a:defRPr/>
            </a:pPr>
            <a:endParaRPr lang="en-US" dirty="0"/>
          </a:p>
        </p:txBody>
      </p:sp>
    </p:spTree>
    <p:extLst>
      <p:ext uri="{BB962C8B-B14F-4D97-AF65-F5344CB8AC3E}">
        <p14:creationId xmlns:p14="http://schemas.microsoft.com/office/powerpoint/2010/main" val="375364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09800" y="304800"/>
            <a:ext cx="80010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400" dirty="0">
                <a:solidFill>
                  <a:schemeClr val="tx2"/>
                </a:solidFill>
              </a:rPr>
              <a:t/>
            </a:r>
            <a:br>
              <a:rPr lang="en-US" sz="4400" dirty="0">
                <a:solidFill>
                  <a:schemeClr val="tx2"/>
                </a:solidFill>
              </a:rPr>
            </a:br>
            <a:r>
              <a:rPr lang="en-US" sz="4400" b="1" dirty="0">
                <a:solidFill>
                  <a:srgbClr val="00B050"/>
                </a:solidFill>
                <a:latin typeface="Times New Roman" panose="02020603050405020304" pitchFamily="18" charset="0"/>
                <a:cs typeface="Times New Roman" panose="02020603050405020304" pitchFamily="18" charset="0"/>
              </a:rPr>
              <a:t>PBIS </a:t>
            </a:r>
            <a:r>
              <a:rPr lang="en-US" sz="4400" dirty="0">
                <a:solidFill>
                  <a:schemeClr val="tx2"/>
                </a:solidFill>
                <a:latin typeface="Times New Roman" panose="02020603050405020304" pitchFamily="18" charset="0"/>
                <a:cs typeface="Times New Roman" panose="02020603050405020304" pitchFamily="18" charset="0"/>
              </a:rPr>
              <a:t/>
            </a:r>
            <a:br>
              <a:rPr lang="en-US" sz="4400" dirty="0">
                <a:solidFill>
                  <a:schemeClr val="tx2"/>
                </a:solidFill>
                <a:latin typeface="Times New Roman" panose="02020603050405020304" pitchFamily="18" charset="0"/>
                <a:cs typeface="Times New Roman" panose="02020603050405020304" pitchFamily="18" charset="0"/>
              </a:rPr>
            </a:br>
            <a:endParaRPr lang="en-US" sz="4400" dirty="0">
              <a:solidFill>
                <a:schemeClr val="tx2"/>
              </a:solidFill>
              <a:latin typeface="Times New Roman" panose="02020603050405020304" pitchFamily="18" charset="0"/>
              <a:cs typeface="Times New Roman" panose="02020603050405020304" pitchFamily="18" charset="0"/>
            </a:endParaRPr>
          </a:p>
        </p:txBody>
      </p:sp>
      <p:sp>
        <p:nvSpPr>
          <p:cNvPr id="18435" name="Rectangle 3"/>
          <p:cNvSpPr>
            <a:spLocks noChangeArrowheads="1"/>
          </p:cNvSpPr>
          <p:nvPr/>
        </p:nvSpPr>
        <p:spPr bwMode="auto">
          <a:xfrm>
            <a:off x="1828800" y="2209801"/>
            <a:ext cx="88392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pPr>
            <a:endParaRPr lang="en-US" sz="2000" dirty="0">
              <a:latin typeface="Times New Roman" pitchFamily="-106" charset="0"/>
            </a:endParaRPr>
          </a:p>
          <a:p>
            <a:pPr marL="342900" indent="-342900">
              <a:spcBef>
                <a:spcPct val="20000"/>
              </a:spcBef>
              <a:buClr>
                <a:schemeClr val="hlink"/>
              </a:buClr>
              <a:buFontTx/>
              <a:buChar char="•"/>
            </a:pPr>
            <a:r>
              <a:rPr lang="en-US" sz="2800" b="1" dirty="0">
                <a:latin typeface="Times New Roman" pitchFamily="-106" charset="0"/>
              </a:rPr>
              <a:t>PBIS is a pro-active </a:t>
            </a:r>
            <a:r>
              <a:rPr lang="en-US" sz="2800" b="1" dirty="0">
                <a:latin typeface="Times New Roman" pitchFamily="-106" charset="0"/>
              </a:rPr>
              <a:t>reinforcement </a:t>
            </a:r>
            <a:r>
              <a:rPr lang="en-US" sz="2800" b="1" dirty="0">
                <a:latin typeface="Times New Roman" pitchFamily="-106" charset="0"/>
              </a:rPr>
              <a:t>based system rather than a reactive consequence based system.</a:t>
            </a:r>
          </a:p>
          <a:p>
            <a:pPr marL="342900" indent="-342900">
              <a:spcBef>
                <a:spcPct val="20000"/>
              </a:spcBef>
              <a:buClr>
                <a:schemeClr val="hlink"/>
              </a:buClr>
              <a:buFontTx/>
              <a:buChar char="•"/>
            </a:pPr>
            <a:r>
              <a:rPr lang="en-US" sz="2800" b="1" dirty="0">
                <a:latin typeface="Times New Roman" pitchFamily="-106" charset="0"/>
              </a:rPr>
              <a:t>The focus is teaching behaviors that lead to academic success.</a:t>
            </a:r>
          </a:p>
          <a:p>
            <a:pPr marL="342900" indent="-342900">
              <a:spcBef>
                <a:spcPct val="20000"/>
              </a:spcBef>
              <a:buClr>
                <a:schemeClr val="hlink"/>
              </a:buClr>
              <a:buFontTx/>
              <a:buChar char="•"/>
            </a:pPr>
            <a:r>
              <a:rPr lang="en-US" sz="2800" b="1" dirty="0">
                <a:latin typeface="Times New Roman" pitchFamily="-106" charset="0"/>
              </a:rPr>
              <a:t>Praise/Recognition </a:t>
            </a:r>
            <a:r>
              <a:rPr lang="en-US" sz="2800" b="1" dirty="0">
                <a:latin typeface="Times New Roman" pitchFamily="-106" charset="0"/>
              </a:rPr>
              <a:t>is a powerful strategy that supports generalization </a:t>
            </a:r>
          </a:p>
          <a:p>
            <a:pPr eaLnBrk="1" hangingPunct="1">
              <a:spcBef>
                <a:spcPct val="20000"/>
              </a:spcBef>
              <a:buClr>
                <a:schemeClr val="hlink"/>
              </a:buClr>
            </a:pPr>
            <a:endParaRPr lang="en-US" sz="2000" b="1" dirty="0">
              <a:latin typeface="Times New Roman" pitchFamily="-106" charset="0"/>
            </a:endParaRPr>
          </a:p>
          <a:p>
            <a:pPr marL="342900" indent="-342900">
              <a:spcBef>
                <a:spcPct val="20000"/>
              </a:spcBef>
              <a:buClr>
                <a:schemeClr val="hlink"/>
              </a:buClr>
              <a:buFontTx/>
              <a:buChar char="•"/>
            </a:pPr>
            <a:endParaRPr lang="en-US" sz="3200" dirty="0">
              <a:latin typeface="Times New Roman" pitchFamily="-106" charset="0"/>
            </a:endParaRPr>
          </a:p>
        </p:txBody>
      </p:sp>
      <p:sp>
        <p:nvSpPr>
          <p:cNvPr id="18436" name="AutoShape 4"/>
          <p:cNvSpPr>
            <a:spLocks noChangeArrowheads="1"/>
          </p:cNvSpPr>
          <p:nvPr/>
        </p:nvSpPr>
        <p:spPr bwMode="auto">
          <a:xfrm>
            <a:off x="1524000" y="0"/>
            <a:ext cx="1371600" cy="2133600"/>
          </a:xfrm>
          <a:prstGeom prst="rtTriangle">
            <a:avLst/>
          </a:prstGeom>
          <a:solidFill>
            <a:srgbClr val="33CC33"/>
          </a:solidFill>
          <a:ln w="9525" algn="in">
            <a:solidFill>
              <a:srgbClr val="000000"/>
            </a:solidFill>
            <a:miter lim="800000"/>
            <a:headEnd/>
            <a:tailEnd/>
          </a:ln>
        </p:spPr>
        <p:txBody>
          <a:bodyPr lIns="36576" tIns="36576" rIns="36576" bIns="36576"/>
          <a:lstStyle/>
          <a:p>
            <a:endParaRPr lang="en-US"/>
          </a:p>
        </p:txBody>
      </p:sp>
      <p:sp>
        <p:nvSpPr>
          <p:cNvPr id="18437" name="AutoShape 5"/>
          <p:cNvSpPr>
            <a:spLocks noChangeArrowheads="1"/>
          </p:cNvSpPr>
          <p:nvPr/>
        </p:nvSpPr>
        <p:spPr bwMode="auto">
          <a:xfrm>
            <a:off x="1524000" y="1"/>
            <a:ext cx="571500" cy="893763"/>
          </a:xfrm>
          <a:prstGeom prst="rtTriangle">
            <a:avLst/>
          </a:prstGeom>
          <a:solidFill>
            <a:srgbClr val="FFFF00"/>
          </a:solidFill>
          <a:ln w="9525" algn="in">
            <a:solidFill>
              <a:srgbClr val="000000"/>
            </a:solidFill>
            <a:miter lim="800000"/>
            <a:headEnd/>
            <a:tailEnd/>
          </a:ln>
        </p:spPr>
        <p:txBody>
          <a:bodyPr lIns="36576" tIns="36576" rIns="36576" bIns="36576"/>
          <a:lstStyle/>
          <a:p>
            <a:endParaRPr lang="en-US"/>
          </a:p>
        </p:txBody>
      </p:sp>
      <p:sp>
        <p:nvSpPr>
          <p:cNvPr id="18438" name="AutoShape 6"/>
          <p:cNvSpPr>
            <a:spLocks noChangeArrowheads="1"/>
          </p:cNvSpPr>
          <p:nvPr/>
        </p:nvSpPr>
        <p:spPr bwMode="auto">
          <a:xfrm>
            <a:off x="1524000" y="0"/>
            <a:ext cx="228600" cy="342900"/>
          </a:xfrm>
          <a:prstGeom prst="rtTriangle">
            <a:avLst/>
          </a:prstGeom>
          <a:solidFill>
            <a:srgbClr val="FF0000"/>
          </a:solidFill>
          <a:ln w="9525" algn="in">
            <a:solidFill>
              <a:srgbClr val="000000"/>
            </a:solidFill>
            <a:miter lim="800000"/>
            <a:headEnd/>
            <a:tailEnd/>
          </a:ln>
        </p:spPr>
        <p:txBody>
          <a:bodyPr lIns="36576" tIns="36576" rIns="36576" bIns="36576"/>
          <a:lstStyle/>
          <a:p>
            <a:endParaRPr lang="en-US"/>
          </a:p>
        </p:txBody>
      </p:sp>
    </p:spTree>
    <p:extLst>
      <p:ext uri="{BB962C8B-B14F-4D97-AF65-F5344CB8AC3E}">
        <p14:creationId xmlns:p14="http://schemas.microsoft.com/office/powerpoint/2010/main" val="844258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p:cNvSpPr>
            <a:spLocks noGrp="1"/>
          </p:cNvSpPr>
          <p:nvPr>
            <p:ph type="title" idx="4294967295"/>
          </p:nvPr>
        </p:nvSpPr>
        <p:spPr>
          <a:xfrm>
            <a:off x="2133600" y="228600"/>
            <a:ext cx="7924800" cy="1600200"/>
          </a:xfrm>
        </p:spPr>
        <p:txBody>
          <a:bodyPr>
            <a:normAutofit/>
          </a:bodyPr>
          <a:lstStyle/>
          <a:p>
            <a:r>
              <a:rPr lang="en-US" sz="6600" b="1" dirty="0">
                <a:solidFill>
                  <a:srgbClr val="00B050"/>
                </a:solidFill>
                <a:latin typeface="Times New Roman" panose="02020603050405020304" pitchFamily="18" charset="0"/>
                <a:cs typeface="Times New Roman" panose="02020603050405020304" pitchFamily="18" charset="0"/>
              </a:rPr>
              <a:t>Questions</a:t>
            </a:r>
          </a:p>
        </p:txBody>
      </p:sp>
      <p:pic>
        <p:nvPicPr>
          <p:cNvPr id="257027" name="Picture 2" descr="C:\Documents and Settings\srouille\Local Settings\Temporary Internet Files\Content.IE5\R2PKD3RJ\MCj04348590000[1].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114800" y="2133600"/>
            <a:ext cx="4248150" cy="4248150"/>
          </a:xfrm>
          <a:noFill/>
        </p:spPr>
      </p:pic>
    </p:spTree>
    <p:extLst>
      <p:ext uri="{BB962C8B-B14F-4D97-AF65-F5344CB8AC3E}">
        <p14:creationId xmlns:p14="http://schemas.microsoft.com/office/powerpoint/2010/main" val="1222371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5400" b="1" dirty="0">
                <a:solidFill>
                  <a:srgbClr val="00B050"/>
                </a:solidFill>
                <a:latin typeface="Times New Roman" panose="02020603050405020304" pitchFamily="18" charset="0"/>
                <a:cs typeface="Times New Roman" panose="02020603050405020304" pitchFamily="18" charset="0"/>
              </a:rPr>
              <a:t>Resources</a:t>
            </a:r>
          </a:p>
        </p:txBody>
      </p:sp>
      <p:sp>
        <p:nvSpPr>
          <p:cNvPr id="73731" name="Rectangle 3"/>
          <p:cNvSpPr>
            <a:spLocks noGrp="1" noChangeArrowheads="1"/>
          </p:cNvSpPr>
          <p:nvPr>
            <p:ph type="body" idx="1"/>
          </p:nvPr>
        </p:nvSpPr>
        <p:spPr/>
        <p:txBody>
          <a:bodyPr/>
          <a:lstStyle/>
          <a:p>
            <a:pPr eaLnBrk="1" hangingPunct="1"/>
            <a:r>
              <a:rPr lang="en-US" sz="4000" b="1" dirty="0"/>
              <a:t>www.pbis.org  </a:t>
            </a:r>
          </a:p>
          <a:p>
            <a:pPr eaLnBrk="1" hangingPunct="1"/>
            <a:r>
              <a:rPr lang="en-US" sz="4000" b="1" dirty="0"/>
              <a:t>www.pbismaryland.org </a:t>
            </a:r>
          </a:p>
          <a:p>
            <a:pPr eaLnBrk="1" hangingPunct="1"/>
            <a:r>
              <a:rPr lang="en-US" sz="4000" b="1" dirty="0"/>
              <a:t>www.montgomeryschoolsmd.org</a:t>
            </a:r>
          </a:p>
          <a:p>
            <a:pPr eaLnBrk="1" hangingPunct="1"/>
            <a:r>
              <a:rPr lang="en-US" sz="4000" b="1" dirty="0"/>
              <a:t>Michael_J_Muempfer@mcpsmd.org</a:t>
            </a:r>
          </a:p>
          <a:p>
            <a:pPr eaLnBrk="1" hangingPunct="1">
              <a:buFontTx/>
              <a:buNone/>
            </a:pPr>
            <a:endParaRPr lang="en-US" dirty="0" smtClean="0"/>
          </a:p>
          <a:p>
            <a:pPr eaLnBrk="1" hangingPunct="1">
              <a:buFontTx/>
              <a:buNone/>
            </a:pPr>
            <a:endParaRPr lang="en-US" dirty="0" smtClean="0">
              <a:solidFill>
                <a:schemeClr val="hlink"/>
              </a:solidFill>
            </a:endParaRPr>
          </a:p>
        </p:txBody>
      </p:sp>
    </p:spTree>
    <p:extLst>
      <p:ext uri="{BB962C8B-B14F-4D97-AF65-F5344CB8AC3E}">
        <p14:creationId xmlns:p14="http://schemas.microsoft.com/office/powerpoint/2010/main" val="2805259030"/>
      </p:ext>
    </p:extLst>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latin typeface="Times New Roman" panose="02020603050405020304" pitchFamily="18" charset="0"/>
                <a:cs typeface="Times New Roman" panose="02020603050405020304" pitchFamily="18" charset="0"/>
              </a:rPr>
              <a:t>Thank you!</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48200" y="1676400"/>
            <a:ext cx="3785092" cy="4319736"/>
          </a:xfrm>
        </p:spPr>
      </p:pic>
    </p:spTree>
    <p:extLst>
      <p:ext uri="{BB962C8B-B14F-4D97-AF65-F5344CB8AC3E}">
        <p14:creationId xmlns:p14="http://schemas.microsoft.com/office/powerpoint/2010/main" val="2002654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ChangeArrowheads="1"/>
          </p:cNvSpPr>
          <p:nvPr/>
        </p:nvSpPr>
        <p:spPr bwMode="auto">
          <a:xfrm>
            <a:off x="1538288" y="296863"/>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600">
                <a:solidFill>
                  <a:schemeClr val="tx1"/>
                </a:solidFill>
                <a:latin typeface="Century Gothic" charset="0"/>
                <a:ea typeface="MS PGothic" charset="-128"/>
                <a:cs typeface="ＭＳ Ｐゴシック" charset="-128"/>
              </a:defRPr>
            </a:lvl1pPr>
            <a:lvl2pPr marL="742950" indent="-285750">
              <a:spcBef>
                <a:spcPct val="20000"/>
              </a:spcBef>
              <a:buChar char="–"/>
              <a:defRPr sz="3200">
                <a:solidFill>
                  <a:schemeClr val="tx1"/>
                </a:solidFill>
                <a:latin typeface="Century Gothic" charset="0"/>
                <a:ea typeface="MS PGothic" charset="-128"/>
              </a:defRPr>
            </a:lvl2pPr>
            <a:lvl3pPr marL="1143000" indent="-228600">
              <a:spcBef>
                <a:spcPct val="20000"/>
              </a:spcBef>
              <a:buChar char="•"/>
              <a:defRPr sz="2800">
                <a:solidFill>
                  <a:schemeClr val="tx1"/>
                </a:solidFill>
                <a:latin typeface="Century Gothic" charset="0"/>
                <a:ea typeface="MS PGothic" charset="-128"/>
              </a:defRPr>
            </a:lvl3pPr>
            <a:lvl4pPr marL="1600200" indent="-228600">
              <a:spcBef>
                <a:spcPct val="20000"/>
              </a:spcBef>
              <a:buChar char="–"/>
              <a:defRPr sz="2400">
                <a:solidFill>
                  <a:schemeClr val="tx1"/>
                </a:solidFill>
                <a:latin typeface="Century Gothic" charset="0"/>
                <a:ea typeface="MS PGothic" charset="-128"/>
              </a:defRPr>
            </a:lvl4pPr>
            <a:lvl5pPr marL="2057400" indent="-228600">
              <a:spcBef>
                <a:spcPct val="20000"/>
              </a:spcBef>
              <a:buChar char="»"/>
              <a:defRPr sz="2400">
                <a:solidFill>
                  <a:schemeClr val="tx1"/>
                </a:solidFill>
                <a:latin typeface="Century Gothic" charset="0"/>
                <a:ea typeface="MS PGothic" charset="-128"/>
              </a:defRPr>
            </a:lvl5pPr>
            <a:lvl6pPr marL="2514600" indent="-228600" eaLnBrk="0" fontAlgn="base" hangingPunct="0">
              <a:spcBef>
                <a:spcPct val="20000"/>
              </a:spcBef>
              <a:spcAft>
                <a:spcPct val="0"/>
              </a:spcAft>
              <a:buChar char="»"/>
              <a:defRPr sz="2400">
                <a:solidFill>
                  <a:schemeClr val="tx1"/>
                </a:solidFill>
                <a:latin typeface="Century Gothic" charset="0"/>
                <a:ea typeface="MS PGothic" charset="-128"/>
              </a:defRPr>
            </a:lvl6pPr>
            <a:lvl7pPr marL="2971800" indent="-228600" eaLnBrk="0" fontAlgn="base" hangingPunct="0">
              <a:spcBef>
                <a:spcPct val="20000"/>
              </a:spcBef>
              <a:spcAft>
                <a:spcPct val="0"/>
              </a:spcAft>
              <a:buChar char="»"/>
              <a:defRPr sz="2400">
                <a:solidFill>
                  <a:schemeClr val="tx1"/>
                </a:solidFill>
                <a:latin typeface="Century Gothic" charset="0"/>
                <a:ea typeface="MS PGothic" charset="-128"/>
              </a:defRPr>
            </a:lvl7pPr>
            <a:lvl8pPr marL="3429000" indent="-228600" eaLnBrk="0" fontAlgn="base" hangingPunct="0">
              <a:spcBef>
                <a:spcPct val="20000"/>
              </a:spcBef>
              <a:spcAft>
                <a:spcPct val="0"/>
              </a:spcAft>
              <a:buChar char="»"/>
              <a:defRPr sz="2400">
                <a:solidFill>
                  <a:schemeClr val="tx1"/>
                </a:solidFill>
                <a:latin typeface="Century Gothic" charset="0"/>
                <a:ea typeface="MS PGothic" charset="-128"/>
              </a:defRPr>
            </a:lvl8pPr>
            <a:lvl9pPr marL="3886200" indent="-228600" eaLnBrk="0" fontAlgn="base" hangingPunct="0">
              <a:spcBef>
                <a:spcPct val="20000"/>
              </a:spcBef>
              <a:spcAft>
                <a:spcPct val="0"/>
              </a:spcAft>
              <a:buChar char="»"/>
              <a:defRPr sz="2400">
                <a:solidFill>
                  <a:schemeClr val="tx1"/>
                </a:solidFill>
                <a:latin typeface="Century Gothic" charset="0"/>
                <a:ea typeface="MS PGothic" charset="-128"/>
              </a:defRPr>
            </a:lvl9pPr>
          </a:lstStyle>
          <a:p>
            <a:pPr algn="ctr">
              <a:spcBef>
                <a:spcPct val="0"/>
              </a:spcBef>
              <a:buNone/>
            </a:pPr>
            <a:r>
              <a:rPr lang="en-US" altLang="en-US" sz="6000" dirty="0">
                <a:solidFill>
                  <a:srgbClr val="3A54A5"/>
                </a:solidFill>
                <a:latin typeface="Gloucester MT Extra Condensed" charset="0"/>
              </a:rPr>
              <a:t>Please Provide Feedback</a:t>
            </a:r>
          </a:p>
        </p:txBody>
      </p:sp>
      <p:sp>
        <p:nvSpPr>
          <p:cNvPr id="5" name="Rectangle 5"/>
          <p:cNvSpPr txBox="1">
            <a:spLocks noChangeArrowheads="1"/>
          </p:cNvSpPr>
          <p:nvPr/>
        </p:nvSpPr>
        <p:spPr bwMode="auto">
          <a:xfrm>
            <a:off x="2133600" y="1524000"/>
            <a:ext cx="8064500" cy="4884738"/>
          </a:xfrm>
          <a:prstGeom prst="rect">
            <a:avLst/>
          </a:prstGeom>
          <a:noFill/>
          <a:ln>
            <a:noFill/>
          </a:ln>
          <a:extLst/>
        </p:spPr>
        <p:txBody>
          <a:bodyPr/>
          <a:lstStyle>
            <a:lvl1pPr marL="342900" indent="-342900" algn="l" rtl="0" eaLnBrk="0" fontAlgn="base" hangingPunct="0">
              <a:spcBef>
                <a:spcPct val="20000"/>
              </a:spcBef>
              <a:spcAft>
                <a:spcPct val="0"/>
              </a:spcAft>
              <a:buChar char="•"/>
              <a:defRPr sz="3600">
                <a:solidFill>
                  <a:schemeClr val="tx1"/>
                </a:solidFill>
                <a:latin typeface="+mn-lt"/>
                <a:ea typeface="ＭＳ Ｐゴシック" pitchFamily="68" charset="-128"/>
                <a:cs typeface="ＭＳ Ｐゴシック" charset="-128"/>
              </a:defRPr>
            </a:lvl1pPr>
            <a:lvl2pPr marL="742950" indent="-285750" algn="l" rtl="0" eaLnBrk="0" fontAlgn="base" hangingPunct="0">
              <a:spcBef>
                <a:spcPct val="20000"/>
              </a:spcBef>
              <a:spcAft>
                <a:spcPct val="0"/>
              </a:spcAft>
              <a:buChar char="–"/>
              <a:defRPr sz="3200">
                <a:solidFill>
                  <a:schemeClr val="tx1"/>
                </a:solidFill>
                <a:latin typeface="+mn-lt"/>
                <a:ea typeface="ＭＳ Ｐゴシック" pitchFamily="68" charset="-128"/>
              </a:defRPr>
            </a:lvl2pPr>
            <a:lvl3pPr marL="1143000" indent="-228600" algn="l" rtl="0" eaLnBrk="0" fontAlgn="base" hangingPunct="0">
              <a:spcBef>
                <a:spcPct val="20000"/>
              </a:spcBef>
              <a:spcAft>
                <a:spcPct val="0"/>
              </a:spcAft>
              <a:buChar char="•"/>
              <a:defRPr sz="2800">
                <a:solidFill>
                  <a:schemeClr val="tx1"/>
                </a:solidFill>
                <a:latin typeface="+mn-lt"/>
                <a:ea typeface="ＭＳ Ｐゴシック" pitchFamily="68"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8" charset="-128"/>
              </a:defRPr>
            </a:lvl9pPr>
          </a:lstStyle>
          <a:p>
            <a:pPr marL="0" indent="0" eaLnBrk="1" hangingPunct="1">
              <a:buNone/>
              <a:defRPr/>
            </a:pPr>
            <a:r>
              <a:rPr lang="en-US" sz="2400" dirty="0">
                <a:solidFill>
                  <a:srgbClr val="3A54A5"/>
                </a:solidFill>
              </a:rPr>
              <a:t>Your feedback is important to us!  Please take a few moments to complete an evaluation for this Coaches’ Meeting. </a:t>
            </a:r>
          </a:p>
          <a:p>
            <a:pPr marL="0" indent="0" algn="ctr" eaLnBrk="1" hangingPunct="1">
              <a:buNone/>
              <a:defRPr/>
            </a:pPr>
            <a:endParaRPr lang="en-US" sz="1800" dirty="0">
              <a:solidFill>
                <a:srgbClr val="3A54A5"/>
              </a:solidFill>
            </a:endParaRPr>
          </a:p>
          <a:p>
            <a:pPr marL="2628900" eaLnBrk="1" hangingPunct="1">
              <a:spcBef>
                <a:spcPts val="0"/>
              </a:spcBef>
              <a:spcAft>
                <a:spcPts val="2400"/>
              </a:spcAft>
              <a:tabLst>
                <a:tab pos="2455863" algn="l"/>
              </a:tabLst>
              <a:defRPr/>
            </a:pPr>
            <a:r>
              <a:rPr lang="en-US" sz="2000" dirty="0">
                <a:solidFill>
                  <a:srgbClr val="3A54A5"/>
                </a:solidFill>
              </a:rPr>
              <a:t>Use your </a:t>
            </a:r>
            <a:r>
              <a:rPr lang="en-US" sz="2000" b="1" dirty="0">
                <a:solidFill>
                  <a:srgbClr val="3A54A5"/>
                </a:solidFill>
              </a:rPr>
              <a:t>computer or mobile devise </a:t>
            </a:r>
            <a:r>
              <a:rPr lang="en-US" sz="2000" dirty="0">
                <a:solidFill>
                  <a:srgbClr val="3A54A5"/>
                </a:solidFill>
              </a:rPr>
              <a:t>now by entering the following URL:  </a:t>
            </a:r>
            <a:r>
              <a:rPr lang="en-US" sz="2000" b="1" u="sng" dirty="0" err="1">
                <a:solidFill>
                  <a:srgbClr val="0000FF"/>
                </a:solidFill>
              </a:rPr>
              <a:t>goo.gl</a:t>
            </a:r>
            <a:r>
              <a:rPr lang="en-US" sz="2000" b="1" u="sng" dirty="0">
                <a:solidFill>
                  <a:srgbClr val="0000FF"/>
                </a:solidFill>
              </a:rPr>
              <a:t>/</a:t>
            </a:r>
            <a:r>
              <a:rPr lang="en-US" sz="2000" b="1" u="sng" dirty="0">
                <a:solidFill>
                  <a:srgbClr val="0000FF"/>
                </a:solidFill>
              </a:rPr>
              <a:t>NLk1VM</a:t>
            </a:r>
            <a:endParaRPr lang="en-US" sz="2000" dirty="0">
              <a:solidFill>
                <a:srgbClr val="3A54A5"/>
              </a:solidFill>
            </a:endParaRPr>
          </a:p>
          <a:p>
            <a:pPr marL="2628900" eaLnBrk="1" hangingPunct="1">
              <a:spcBef>
                <a:spcPts val="0"/>
              </a:spcBef>
              <a:spcAft>
                <a:spcPts val="2400"/>
              </a:spcAft>
              <a:tabLst>
                <a:tab pos="2455863" algn="l"/>
              </a:tabLst>
              <a:defRPr/>
            </a:pPr>
            <a:r>
              <a:rPr lang="en-US" sz="2000" dirty="0">
                <a:solidFill>
                  <a:srgbClr val="3A54A5"/>
                </a:solidFill>
              </a:rPr>
              <a:t>Please provide an evaluation for </a:t>
            </a:r>
            <a:r>
              <a:rPr lang="en-US" sz="2000" b="1" u="sng" dirty="0">
                <a:solidFill>
                  <a:srgbClr val="3A54A5"/>
                </a:solidFill>
              </a:rPr>
              <a:t>EACH session </a:t>
            </a:r>
            <a:r>
              <a:rPr lang="en-US" sz="2000" dirty="0">
                <a:solidFill>
                  <a:srgbClr val="3A54A5"/>
                </a:solidFill>
              </a:rPr>
              <a:t>you attended </a:t>
            </a:r>
            <a:endParaRPr lang="en-US" sz="2000" b="1" dirty="0">
              <a:solidFill>
                <a:srgbClr val="3A54A5"/>
              </a:solidFill>
            </a:endParaRPr>
          </a:p>
          <a:p>
            <a:pPr marL="2628900" eaLnBrk="1" hangingPunct="1">
              <a:spcBef>
                <a:spcPts val="0"/>
              </a:spcBef>
              <a:spcAft>
                <a:spcPts val="2400"/>
              </a:spcAft>
              <a:tabLst>
                <a:tab pos="2455863" algn="l"/>
              </a:tabLst>
              <a:defRPr/>
            </a:pPr>
            <a:r>
              <a:rPr lang="en-US" sz="2000" dirty="0">
                <a:solidFill>
                  <a:srgbClr val="3A54A5"/>
                </a:solidFill>
              </a:rPr>
              <a:t>Be sure to provide feedback on the 4 items at the end of the evaluation – we will use this feedback to inform how we plan future event</a:t>
            </a:r>
          </a:p>
          <a:p>
            <a:pPr marL="2628900" eaLnBrk="1" hangingPunct="1">
              <a:spcBef>
                <a:spcPts val="0"/>
              </a:spcBef>
              <a:spcAft>
                <a:spcPts val="2400"/>
              </a:spcAft>
              <a:tabLst>
                <a:tab pos="2455863" algn="l"/>
              </a:tabLst>
              <a:defRPr/>
            </a:pPr>
            <a:r>
              <a:rPr lang="en-US" sz="2000" dirty="0">
                <a:solidFill>
                  <a:srgbClr val="3A54A5"/>
                </a:solidFill>
              </a:rPr>
              <a:t>Only complete once: the evaluation form will also be emailed to each participant. </a:t>
            </a:r>
            <a:endParaRPr lang="en-US" sz="4000" dirty="0">
              <a:solidFill>
                <a:srgbClr val="3A54A5"/>
              </a:solidFill>
            </a:endParaRPr>
          </a:p>
          <a:p>
            <a:pPr marL="0" indent="0" eaLnBrk="1" hangingPunct="1">
              <a:buNone/>
              <a:defRPr/>
            </a:pPr>
            <a:endParaRPr lang="en-US" sz="1050" dirty="0">
              <a:solidFill>
                <a:srgbClr val="3A54A5"/>
              </a:solidFill>
            </a:endParaRPr>
          </a:p>
        </p:txBody>
      </p:sp>
      <p:pic>
        <p:nvPicPr>
          <p:cNvPr id="2" name="Picture 1"/>
          <p:cNvPicPr>
            <a:picLocks noChangeAspect="1"/>
          </p:cNvPicPr>
          <p:nvPr/>
        </p:nvPicPr>
        <p:blipFill>
          <a:blip r:embed="rId3"/>
          <a:stretch>
            <a:fillRect/>
          </a:stretch>
        </p:blipFill>
        <p:spPr>
          <a:xfrm>
            <a:off x="1828800" y="2590800"/>
            <a:ext cx="2514600" cy="2527300"/>
          </a:xfrm>
          <a:prstGeom prst="rect">
            <a:avLst/>
          </a:prstGeom>
        </p:spPr>
      </p:pic>
    </p:spTree>
    <p:extLst>
      <p:ext uri="{BB962C8B-B14F-4D97-AF65-F5344CB8AC3E}">
        <p14:creationId xmlns:p14="http://schemas.microsoft.com/office/powerpoint/2010/main" val="3001455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B050"/>
                </a:solidFill>
                <a:latin typeface="Times New Roman" panose="02020603050405020304" pitchFamily="18" charset="0"/>
                <a:cs typeface="Times New Roman" panose="02020603050405020304" pitchFamily="18" charset="0"/>
              </a:rPr>
              <a:t>Proactive towards student success!</a:t>
            </a:r>
            <a:endParaRPr lang="en-US" sz="40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dirty="0" smtClean="0">
                <a:latin typeface="Comic Sans MS" pitchFamily="66" charset="0"/>
              </a:rPr>
              <a:t>PBIS works on creating a proactive approach teaching students the expectations through:</a:t>
            </a:r>
          </a:p>
          <a:p>
            <a:pPr lvl="1"/>
            <a:r>
              <a:rPr lang="en-US" dirty="0" smtClean="0">
                <a:latin typeface="Comic Sans MS" pitchFamily="66" charset="0"/>
              </a:rPr>
              <a:t>Modeling expected behavior</a:t>
            </a:r>
          </a:p>
          <a:p>
            <a:pPr lvl="1"/>
            <a:r>
              <a:rPr lang="en-US" dirty="0" smtClean="0">
                <a:latin typeface="Comic Sans MS" pitchFamily="66" charset="0"/>
              </a:rPr>
              <a:t>Matrixes</a:t>
            </a:r>
          </a:p>
          <a:p>
            <a:pPr lvl="1"/>
            <a:r>
              <a:rPr lang="en-US" dirty="0" smtClean="0">
                <a:latin typeface="Comic Sans MS" pitchFamily="66" charset="0"/>
              </a:rPr>
              <a:t>Direct Social Skills Instruction</a:t>
            </a:r>
          </a:p>
          <a:p>
            <a:pPr lvl="1"/>
            <a:r>
              <a:rPr lang="en-US" dirty="0" smtClean="0">
                <a:latin typeface="Comic Sans MS" pitchFamily="66" charset="0"/>
              </a:rPr>
              <a:t>“Teachable Moments” </a:t>
            </a:r>
            <a:endParaRPr lang="en-US" dirty="0">
              <a:latin typeface="Comic Sans MS" pitchFamily="66" charset="0"/>
            </a:endParaRPr>
          </a:p>
        </p:txBody>
      </p:sp>
      <p:pic>
        <p:nvPicPr>
          <p:cNvPr id="5" name="Content Placeholder 4" descr="proactive.jpg"/>
          <p:cNvPicPr>
            <a:picLocks noGrp="1" noChangeAspect="1"/>
          </p:cNvPicPr>
          <p:nvPr>
            <p:ph sz="half" idx="2"/>
          </p:nvPr>
        </p:nvPicPr>
        <p:blipFill>
          <a:blip r:embed="rId3" cstate="print"/>
          <a:stretch>
            <a:fillRect/>
          </a:stretch>
        </p:blipFill>
        <p:spPr>
          <a:xfrm>
            <a:off x="6432915" y="2362200"/>
            <a:ext cx="4022360" cy="2667000"/>
          </a:xfrm>
        </p:spPr>
      </p:pic>
    </p:spTree>
    <p:extLst>
      <p:ext uri="{BB962C8B-B14F-4D97-AF65-F5344CB8AC3E}">
        <p14:creationId xmlns:p14="http://schemas.microsoft.com/office/powerpoint/2010/main" val="21777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b="1" dirty="0" smtClean="0">
                <a:solidFill>
                  <a:srgbClr val="00B050"/>
                </a:solidFill>
                <a:latin typeface="Times New Roman" panose="02020603050405020304" pitchFamily="18" charset="0"/>
                <a:cs typeface="Times New Roman" panose="02020603050405020304" pitchFamily="18" charset="0"/>
              </a:rPr>
              <a:t>Can we MAKE students behave?</a:t>
            </a:r>
          </a:p>
        </p:txBody>
      </p:sp>
      <p:sp>
        <p:nvSpPr>
          <p:cNvPr id="15363" name="Rectangle 3"/>
          <p:cNvSpPr>
            <a:spLocks noGrp="1" noChangeArrowheads="1"/>
          </p:cNvSpPr>
          <p:nvPr>
            <p:ph type="body" idx="1"/>
          </p:nvPr>
        </p:nvSpPr>
        <p:spPr/>
        <p:txBody>
          <a:bodyPr/>
          <a:lstStyle/>
          <a:p>
            <a:pPr marL="0" indent="0">
              <a:buNone/>
            </a:pPr>
            <a:endParaRPr lang="en-US" b="1" dirty="0"/>
          </a:p>
          <a:p>
            <a:pPr eaLnBrk="1" hangingPunct="1"/>
            <a:r>
              <a:rPr lang="en-US" dirty="0" smtClean="0"/>
              <a:t>We can’t make kids learn or behave, but we have the power to increase the likelihood by creating a positive environment and teaching.  In other words, PBIS aims to improve school climate.</a:t>
            </a:r>
          </a:p>
          <a:p>
            <a:pPr eaLnBrk="1" hangingPunct="1"/>
            <a:endParaRPr lang="en-US" dirty="0" smtClean="0"/>
          </a:p>
        </p:txBody>
      </p:sp>
    </p:spTree>
    <p:extLst>
      <p:ext uri="{BB962C8B-B14F-4D97-AF65-F5344CB8AC3E}">
        <p14:creationId xmlns:p14="http://schemas.microsoft.com/office/powerpoint/2010/main" val="2019524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vert="horz" lIns="90487" tIns="44450" rIns="90487" bIns="44450" rtlCol="0" anchor="t">
            <a:normAutofit/>
          </a:bodyPr>
          <a:lstStyle/>
          <a:p>
            <a:pPr defTabSz="457200"/>
            <a:r>
              <a:rPr lang="en-US" b="1" dirty="0" smtClean="0">
                <a:solidFill>
                  <a:srgbClr val="00B050"/>
                </a:solidFill>
                <a:latin typeface="Times New Roman" panose="02020603050405020304" pitchFamily="18" charset="0"/>
                <a:cs typeface="Times New Roman" panose="02020603050405020304" pitchFamily="18" charset="0"/>
              </a:rPr>
              <a:t>The Basics</a:t>
            </a:r>
          </a:p>
        </p:txBody>
      </p:sp>
      <p:sp>
        <p:nvSpPr>
          <p:cNvPr id="283651" name="Rectangle 3"/>
          <p:cNvSpPr>
            <a:spLocks noGrp="1" noChangeArrowheads="1"/>
          </p:cNvSpPr>
          <p:nvPr>
            <p:ph type="body" idx="4294967295"/>
          </p:nvPr>
        </p:nvSpPr>
        <p:spPr>
          <a:xfrm>
            <a:off x="2667000" y="1600200"/>
            <a:ext cx="7772400" cy="4114800"/>
          </a:xfrm>
        </p:spPr>
        <p:txBody>
          <a:bodyPr vert="horz" lIns="90487" tIns="44450" rIns="90487" bIns="44450" rtlCol="0">
            <a:normAutofit/>
          </a:bodyPr>
          <a:lstStyle/>
          <a:p>
            <a:pPr defTabSz="457200">
              <a:buNone/>
            </a:pPr>
            <a:r>
              <a:rPr lang="en-US" sz="4000" i="1" dirty="0"/>
              <a:t>Behavior is learned</a:t>
            </a:r>
            <a:endParaRPr lang="en-US" sz="4000" dirty="0"/>
          </a:p>
          <a:p>
            <a:pPr defTabSz="457200"/>
            <a:r>
              <a:rPr lang="en-US" sz="4000" dirty="0"/>
              <a:t>Do not assume children know </a:t>
            </a:r>
            <a:r>
              <a:rPr lang="en-US" sz="4000" u="sng" dirty="0"/>
              <a:t>your</a:t>
            </a:r>
            <a:r>
              <a:rPr lang="en-US" sz="4000" dirty="0"/>
              <a:t> rules, expectations, or social skills</a:t>
            </a:r>
          </a:p>
          <a:p>
            <a:pPr defTabSz="457200"/>
            <a:r>
              <a:rPr lang="en-US" sz="4000" dirty="0"/>
              <a:t>Every social interaction you have with a child teaches him/her something</a:t>
            </a:r>
          </a:p>
        </p:txBody>
      </p:sp>
    </p:spTree>
    <p:extLst>
      <p:ext uri="{BB962C8B-B14F-4D97-AF65-F5344CB8AC3E}">
        <p14:creationId xmlns:p14="http://schemas.microsoft.com/office/powerpoint/2010/main" val="273435793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3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3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3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vert="horz" lIns="90487" tIns="44450" rIns="90487" bIns="44450" rtlCol="0" anchor="t">
            <a:normAutofit/>
          </a:bodyPr>
          <a:lstStyle/>
          <a:p>
            <a:pPr defTabSz="457200"/>
            <a:r>
              <a:rPr lang="en-US" b="1" dirty="0" smtClean="0">
                <a:solidFill>
                  <a:srgbClr val="00B050"/>
                </a:solidFill>
                <a:latin typeface="Times New Roman" panose="02020603050405020304" pitchFamily="18" charset="0"/>
                <a:cs typeface="Times New Roman" panose="02020603050405020304" pitchFamily="18" charset="0"/>
              </a:rPr>
              <a:t>The Basics</a:t>
            </a:r>
          </a:p>
        </p:txBody>
      </p:sp>
      <p:sp>
        <p:nvSpPr>
          <p:cNvPr id="286723" name="Rectangle 3"/>
          <p:cNvSpPr>
            <a:spLocks noGrp="1" noChangeArrowheads="1"/>
          </p:cNvSpPr>
          <p:nvPr>
            <p:ph type="body" idx="4294967295"/>
          </p:nvPr>
        </p:nvSpPr>
        <p:spPr>
          <a:xfrm>
            <a:off x="2667000" y="1600200"/>
            <a:ext cx="7772400" cy="4114800"/>
          </a:xfrm>
        </p:spPr>
        <p:txBody>
          <a:bodyPr vert="horz" lIns="90487" tIns="44450" rIns="90487" bIns="44450" rtlCol="0">
            <a:normAutofit/>
          </a:bodyPr>
          <a:lstStyle/>
          <a:p>
            <a:pPr defTabSz="457200">
              <a:buNone/>
            </a:pPr>
            <a:r>
              <a:rPr lang="en-US" sz="3700" b="1" i="1" dirty="0"/>
              <a:t>Behavior communicates need:</a:t>
            </a:r>
          </a:p>
          <a:p>
            <a:pPr defTabSz="457200">
              <a:buNone/>
            </a:pPr>
            <a:endParaRPr lang="en-US" sz="3700" b="1" dirty="0"/>
          </a:p>
          <a:p>
            <a:pPr defTabSz="457200"/>
            <a:r>
              <a:rPr lang="en-US" sz="3700" dirty="0"/>
              <a:t>Children engage in behavior(s) to "get" what they find reinforcing or to "avoid" what they find aversive</a:t>
            </a:r>
          </a:p>
        </p:txBody>
      </p:sp>
    </p:spTree>
    <p:extLst>
      <p:ext uri="{BB962C8B-B14F-4D97-AF65-F5344CB8AC3E}">
        <p14:creationId xmlns:p14="http://schemas.microsoft.com/office/powerpoint/2010/main" val="409853304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b="1" dirty="0">
                <a:solidFill>
                  <a:srgbClr val="00B050"/>
                </a:solidFill>
                <a:latin typeface="Times New Roman" panose="02020603050405020304" pitchFamily="18" charset="0"/>
                <a:cs typeface="Times New Roman" panose="02020603050405020304" pitchFamily="18" charset="0"/>
              </a:rPr>
              <a:t>Behavior = Communication</a:t>
            </a:r>
          </a:p>
        </p:txBody>
      </p:sp>
      <p:sp>
        <p:nvSpPr>
          <p:cNvPr id="30723" name="Rectangle 3"/>
          <p:cNvSpPr>
            <a:spLocks noGrp="1" noChangeArrowheads="1"/>
          </p:cNvSpPr>
          <p:nvPr>
            <p:ph type="body" idx="1"/>
          </p:nvPr>
        </p:nvSpPr>
        <p:spPr/>
        <p:txBody>
          <a:bodyPr/>
          <a:lstStyle/>
          <a:p>
            <a:pPr eaLnBrk="1" hangingPunct="1">
              <a:buFontTx/>
              <a:buNone/>
            </a:pPr>
            <a:r>
              <a:rPr lang="en-US" b="1" dirty="0" smtClean="0"/>
              <a:t>Every behavior has a function:</a:t>
            </a:r>
          </a:p>
          <a:p>
            <a:pPr eaLnBrk="1" hangingPunct="1"/>
            <a:r>
              <a:rPr lang="en-US" dirty="0" smtClean="0"/>
              <a:t>Escape</a:t>
            </a:r>
          </a:p>
          <a:p>
            <a:pPr eaLnBrk="1" hangingPunct="1"/>
            <a:r>
              <a:rPr lang="en-US" dirty="0" smtClean="0"/>
              <a:t>Attention</a:t>
            </a:r>
          </a:p>
          <a:p>
            <a:pPr eaLnBrk="1" hangingPunct="1"/>
            <a:r>
              <a:rPr lang="en-US" dirty="0" smtClean="0"/>
              <a:t>Tangible Desires (food, item, activity)</a:t>
            </a:r>
          </a:p>
          <a:p>
            <a:pPr eaLnBrk="1" hangingPunct="1"/>
            <a:r>
              <a:rPr lang="en-US" dirty="0" smtClean="0"/>
              <a:t>Control</a:t>
            </a:r>
          </a:p>
          <a:p>
            <a:pPr eaLnBrk="1" hangingPunct="1"/>
            <a:endParaRPr lang="en-US" dirty="0" smtClean="0"/>
          </a:p>
        </p:txBody>
      </p:sp>
    </p:spTree>
    <p:extLst>
      <p:ext uri="{BB962C8B-B14F-4D97-AF65-F5344CB8AC3E}">
        <p14:creationId xmlns:p14="http://schemas.microsoft.com/office/powerpoint/2010/main" val="1500713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HBDx2uxp9n8GvkDRYl5uIB"/>
</p:tagLst>
</file>

<file path=ppt/tags/tag2.xml><?xml version="1.0" encoding="utf-8"?>
<p:tagLst xmlns:a="http://schemas.openxmlformats.org/drawingml/2006/main" xmlns:r="http://schemas.openxmlformats.org/officeDocument/2006/relationships" xmlns:p="http://schemas.openxmlformats.org/presentationml/2006/main">
  <p:tag name="DVSHAPEID" val="wE4KvYGtiZz2F7Z9KT6d6J"/>
</p:tagLst>
</file>

<file path=ppt/tags/tag3.xml><?xml version="1.0" encoding="utf-8"?>
<p:tagLst xmlns:a="http://schemas.openxmlformats.org/drawingml/2006/main" xmlns:r="http://schemas.openxmlformats.org/officeDocument/2006/relationships" xmlns:p="http://schemas.openxmlformats.org/presentationml/2006/main">
  <p:tag name="DVSHAPEID" val="LYbTf62OpmcrNVa6OKBSof"/>
</p:tagLst>
</file>

<file path=ppt/tags/tag4.xml><?xml version="1.0" encoding="utf-8"?>
<p:tagLst xmlns:a="http://schemas.openxmlformats.org/drawingml/2006/main" xmlns:r="http://schemas.openxmlformats.org/officeDocument/2006/relationships" xmlns:p="http://schemas.openxmlformats.org/presentationml/2006/main">
  <p:tag name="DVSECTIONID" val="rE1Cb7hKkj4Li2ipWXkrho"/>
</p:tagLst>
</file>

<file path=ppt/tags/tag5.xml><?xml version="1.0" encoding="utf-8"?>
<p:tagLst xmlns:a="http://schemas.openxmlformats.org/drawingml/2006/main" xmlns:r="http://schemas.openxmlformats.org/officeDocument/2006/relationships" xmlns:p="http://schemas.openxmlformats.org/presentationml/2006/main">
  <p:tag name="DVSHAPEID" val="6hArTniISEDRnLjC5EaeFO"/>
</p:tagLst>
</file>

<file path=ppt/tags/tag6.xml><?xml version="1.0" encoding="utf-8"?>
<p:tagLst xmlns:a="http://schemas.openxmlformats.org/drawingml/2006/main" xmlns:r="http://schemas.openxmlformats.org/officeDocument/2006/relationships" xmlns:p="http://schemas.openxmlformats.org/presentationml/2006/main">
  <p:tag name="DVSHAPEID" val="OqEkdTZScIPVfSN1B2nByO"/>
</p:tagLst>
</file>

<file path=ppt/tags/tag7.xml><?xml version="1.0" encoding="utf-8"?>
<p:tagLst xmlns:a="http://schemas.openxmlformats.org/drawingml/2006/main" xmlns:r="http://schemas.openxmlformats.org/officeDocument/2006/relationships" xmlns:p="http://schemas.openxmlformats.org/presentationml/2006/main">
  <p:tag name="DVSECTIONID" val="CxoDrwZpCKCxS0nl4Slfet"/>
</p:tagLst>
</file>

<file path=ppt/tags/tag8.xml><?xml version="1.0" encoding="utf-8"?>
<p:tagLst xmlns:a="http://schemas.openxmlformats.org/drawingml/2006/main" xmlns:r="http://schemas.openxmlformats.org/officeDocument/2006/relationships" xmlns:p="http://schemas.openxmlformats.org/presentationml/2006/main">
  <p:tag name="DVSHAPEID" val="q6KqF5rMN7jSJMFsRJTJkU"/>
</p:tagLst>
</file>

<file path=ppt/tags/tag9.xml><?xml version="1.0" encoding="utf-8"?>
<p:tagLst xmlns:a="http://schemas.openxmlformats.org/drawingml/2006/main" xmlns:r="http://schemas.openxmlformats.org/officeDocument/2006/relationships" xmlns:p="http://schemas.openxmlformats.org/presentationml/2006/main">
  <p:tag name="DVSHAPEID" val="QiAcBQFyQR6HBQ6S8Q8fo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3536</Words>
  <Application>Microsoft Office PowerPoint</Application>
  <PresentationFormat>Widescreen</PresentationFormat>
  <Paragraphs>529</Paragraphs>
  <Slides>43</Slides>
  <Notes>27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43</vt:i4>
      </vt:variant>
    </vt:vector>
  </HeadingPairs>
  <TitlesOfParts>
    <vt:vector size="60" baseType="lpstr">
      <vt:lpstr>MS PGothic</vt:lpstr>
      <vt:lpstr>MS PGothic</vt:lpstr>
      <vt:lpstr>Arial</vt:lpstr>
      <vt:lpstr>Arial Black</vt:lpstr>
      <vt:lpstr>Calibri</vt:lpstr>
      <vt:lpstr>Calibri Light</vt:lpstr>
      <vt:lpstr>Comic Sans MS</vt:lpstr>
      <vt:lpstr>Gloucester MT Extra Condensed</vt:lpstr>
      <vt:lpstr>Helvetica</vt:lpstr>
      <vt:lpstr>Helvetica Neue Light</vt:lpstr>
      <vt:lpstr>Rockwell Extra Bold</vt:lpstr>
      <vt:lpstr>Symbol</vt:lpstr>
      <vt:lpstr>Tahoma</vt:lpstr>
      <vt:lpstr>Times New Roman</vt:lpstr>
      <vt:lpstr>Wingdings</vt:lpstr>
      <vt:lpstr>Office Theme</vt:lpstr>
      <vt:lpstr>1_Office Theme</vt:lpstr>
      <vt:lpstr>Montgomery County Public Schools School-Wide Positive Behavioral Interventions &amp;  Supports  Positive Behavioral Interventions and Supports (PBIS) at Home How Parents Can Support Positive Behavior at Home  </vt:lpstr>
      <vt:lpstr>Goals for the workshop</vt:lpstr>
      <vt:lpstr>What is PBIS?</vt:lpstr>
      <vt:lpstr>PowerPoint Presentation</vt:lpstr>
      <vt:lpstr>Proactive towards student success!</vt:lpstr>
      <vt:lpstr>Can we MAKE students behave?</vt:lpstr>
      <vt:lpstr>The Basics</vt:lpstr>
      <vt:lpstr>The Basics</vt:lpstr>
      <vt:lpstr>Behavior = Communication</vt:lpstr>
      <vt:lpstr>   We have the Power</vt:lpstr>
      <vt:lpstr>I Believe</vt:lpstr>
      <vt:lpstr>Beliefs and Facts</vt:lpstr>
      <vt:lpstr>A thought…</vt:lpstr>
      <vt:lpstr>PowerPoint Presentation</vt:lpstr>
      <vt:lpstr>PowerPoint Presentation</vt:lpstr>
      <vt:lpstr>Critical Elements</vt:lpstr>
      <vt:lpstr>PowerPoint Presentation</vt:lpstr>
      <vt:lpstr>PBIS Matrix at School</vt:lpstr>
      <vt:lpstr>Procedures and Routines</vt:lpstr>
      <vt:lpstr>PowerPoint Presentation</vt:lpstr>
      <vt:lpstr>Developing a System for Teaching Appropriate Behavior</vt:lpstr>
      <vt:lpstr>Why Develop a System for  Teaching Behavior?</vt:lpstr>
      <vt:lpstr>PowerPoint Presentation</vt:lpstr>
      <vt:lpstr>Biggest misconception of PBIS is the recognition system</vt:lpstr>
      <vt:lpstr>Proven Reinforcers to Create a Climate of Appreciation in Your School (L. Riffel)</vt:lpstr>
      <vt:lpstr>Why Implement PBIS?</vt:lpstr>
      <vt:lpstr>PBIS at Home</vt:lpstr>
      <vt:lpstr>The importance of the home, school, community connection</vt:lpstr>
      <vt:lpstr>PBIS at Home Breakdown</vt:lpstr>
      <vt:lpstr>Set Your Expectations in Advance</vt:lpstr>
      <vt:lpstr>PowerPoint Presentation</vt:lpstr>
      <vt:lpstr>My Family’s Matrix</vt:lpstr>
      <vt:lpstr>Communicate/Teach the Expectations</vt:lpstr>
      <vt:lpstr>Positive Reinforcement when Expectations are Met</vt:lpstr>
      <vt:lpstr>Selecting a Reinforcer</vt:lpstr>
      <vt:lpstr>Frequency of Reinforcement</vt:lpstr>
      <vt:lpstr>Additional Support</vt:lpstr>
      <vt:lpstr>PBIS is not 100% effective</vt:lpstr>
      <vt:lpstr>A Final Thought…</vt:lpstr>
      <vt:lpstr>Questions</vt:lpstr>
      <vt:lpstr>Resources</vt:lpstr>
      <vt:lpstr>Thank you!</vt:lpstr>
      <vt:lpstr>PowerPoint Presentation</vt:lpstr>
    </vt:vector>
  </TitlesOfParts>
  <Company>MCPS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Montgomery County Public Schools School-Wide Positive Behavioral Interventions &amp;  Supports  Positive Behavioral Interventions and Supports (PBIS) at Home How Parents Can Support Positive Behavior at Home</dc:title>
  <dc:creator>Muempfer, Michael J</dc:creator>
  <cp:lastModifiedBy>Muempfer, Michael J</cp:lastModifiedBy>
  <cp:revision>2</cp:revision>
  <dcterms:created xsi:type="dcterms:W3CDTF">2017-02-02T16:12:23Z</dcterms:created>
  <dcterms:modified xsi:type="dcterms:W3CDTF">2017-02-02T16:13:17Z</dcterms:modified>
</cp:coreProperties>
</file>